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40" r:id="rId2"/>
    <p:sldId id="314" r:id="rId3"/>
    <p:sldId id="315" r:id="rId4"/>
    <p:sldId id="316" r:id="rId5"/>
    <p:sldId id="318" r:id="rId6"/>
    <p:sldId id="320" r:id="rId7"/>
    <p:sldId id="325" r:id="rId8"/>
    <p:sldId id="322" r:id="rId9"/>
    <p:sldId id="323" r:id="rId10"/>
    <p:sldId id="326" r:id="rId11"/>
    <p:sldId id="324" r:id="rId12"/>
    <p:sldId id="327" r:id="rId13"/>
    <p:sldId id="269" r:id="rId14"/>
    <p:sldId id="270" r:id="rId15"/>
    <p:sldId id="329" r:id="rId16"/>
    <p:sldId id="271" r:id="rId17"/>
    <p:sldId id="330" r:id="rId18"/>
    <p:sldId id="339" r:id="rId19"/>
    <p:sldId id="268" r:id="rId20"/>
    <p:sldId id="331" r:id="rId21"/>
    <p:sldId id="311" r:id="rId22"/>
    <p:sldId id="332" r:id="rId23"/>
    <p:sldId id="333" r:id="rId24"/>
    <p:sldId id="335" r:id="rId25"/>
    <p:sldId id="312" r:id="rId26"/>
    <p:sldId id="336" r:id="rId27"/>
    <p:sldId id="33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F2"/>
    <a:srgbClr val="106DAD"/>
    <a:srgbClr val="4232BD"/>
    <a:srgbClr val="E7E8ED"/>
    <a:srgbClr val="07A4EC"/>
    <a:srgbClr val="0A9EE6"/>
    <a:srgbClr val="0E8DD2"/>
    <a:srgbClr val="0F7CBE"/>
    <a:srgbClr val="EC7C45"/>
    <a:srgbClr val="E77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/>
    <p:restoredTop sz="81361"/>
  </p:normalViewPr>
  <p:slideViewPr>
    <p:cSldViewPr snapToGrid="0">
      <p:cViewPr varScale="1">
        <p:scale>
          <a:sx n="103" d="100"/>
          <a:sy n="103" d="100"/>
        </p:scale>
        <p:origin x="18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rgbClr val="02A9F2">
                  <a:alpha val="79000"/>
                </a:srgbClr>
              </a:solidFill>
              <a:ln w="28575">
                <a:solidFill>
                  <a:srgbClr val="02A9F2"/>
                </a:solidFill>
              </a:ln>
              <a:effectLst>
                <a:outerShdw blurRad="50800" dist="508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A0B-8A46-8D81-4FF1E660CC68}"/>
              </c:ext>
            </c:extLst>
          </c:dPt>
          <c:dPt>
            <c:idx val="1"/>
            <c:bubble3D val="0"/>
            <c:spPr>
              <a:solidFill>
                <a:srgbClr val="106DAD">
                  <a:alpha val="69000"/>
                </a:srgbClr>
              </a:solidFill>
              <a:ln w="28575">
                <a:solidFill>
                  <a:srgbClr val="106DAD"/>
                </a:solidFill>
              </a:ln>
              <a:effectLst>
                <a:outerShdw blurRad="127000" dist="88900" dir="2700000" algn="tl" rotWithShape="0">
                  <a:schemeClr val="bg2">
                    <a:lumMod val="50000"/>
                    <a:alpha val="4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A0B-8A46-8D81-4FF1E660CC6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venir Heavy" panose="02000503020000020003" pitchFamily="2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AA0B-8A46-8D81-4FF1E660CC68}"/>
                </c:ext>
              </c:extLst>
            </c:dLbl>
            <c:dLbl>
              <c:idx val="1"/>
              <c:layout>
                <c:manualLayout>
                  <c:x val="7.2001783956692919E-2"/>
                  <c:y val="-0.202439825145188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Avenir Heavy" panose="02000503020000020003" pitchFamily="2" charset="0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A0B-8A46-8D81-4FF1E660CC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Animale</c:v>
                </c:pt>
                <c:pt idx="1">
                  <c:v>Végétale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17.5</c:v>
                </c:pt>
                <c:pt idx="1">
                  <c:v>82.5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0B-8A46-8D81-4FF1E660CC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1178510040604239"/>
          <c:y val="2.0210868467630556E-2"/>
          <c:w val="0.34824363045009654"/>
          <c:h val="5.92255239514986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rgbClr val="1068A7"/>
                  </a:gs>
                  <a:gs pos="100000">
                    <a:srgbClr val="01A9F2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56E-C946-B049-0C835A111D30}"/>
              </c:ext>
            </c:extLst>
          </c:dPt>
          <c:dPt>
            <c:idx val="1"/>
            <c:bubble3D val="0"/>
            <c:spPr>
              <a:solidFill>
                <a:srgbClr val="01A9F2">
                  <a:alpha val="3825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6E-C946-B049-0C835A111D30}"/>
              </c:ext>
            </c:extLst>
          </c:dPt>
          <c:cat>
            <c:strRef>
              <c:f>Feuil1!$A$2:$A$3</c:f>
              <c:strCache>
                <c:ptCount val="2"/>
                <c:pt idx="0">
                  <c:v>1er trim.</c:v>
                </c:pt>
                <c:pt idx="1">
                  <c:v>2e trim.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36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E-C946-B049-0C835A111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0">
                    <a:srgbClr val="8D22B2"/>
                  </a:gs>
                  <a:gs pos="100000">
                    <a:schemeClr val="accent2"/>
                  </a:gs>
                </a:gsLst>
                <a:lin ang="54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C2-1B41-8535-8AF9DCFE2FCA}"/>
              </c:ext>
            </c:extLst>
          </c:dPt>
          <c:dPt>
            <c:idx val="1"/>
            <c:bubble3D val="0"/>
            <c:spPr>
              <a:solidFill>
                <a:schemeClr val="accent2">
                  <a:alpha val="3825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C2-1B41-8535-8AF9DCFE2FCA}"/>
              </c:ext>
            </c:extLst>
          </c:dPt>
          <c:cat>
            <c:strRef>
              <c:f>Feuil1!$A$2:$A$3</c:f>
              <c:strCache>
                <c:ptCount val="2"/>
                <c:pt idx="0">
                  <c:v>1er trim.</c:v>
                </c:pt>
                <c:pt idx="1">
                  <c:v>2e trim.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36</c:v>
                </c:pt>
                <c:pt idx="1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C2-1B41-8535-8AF9DCFE2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75644622350133"/>
          <c:y val="3.4789249278670144E-2"/>
          <c:w val="0.7052170364044984"/>
          <c:h val="0.72798386981879126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République arabe syrienne</c:v>
                </c:pt>
              </c:strCache>
            </c:strRef>
          </c:tx>
          <c:spPr>
            <a:ln w="25400" cap="rnd">
              <a:solidFill>
                <a:srgbClr val="00206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Feuil1!$A$2:$A$5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Feuil1!$B$2:$B$5</c:f>
              <c:numCache>
                <c:formatCode>#,##0</c:formatCode>
                <c:ptCount val="4"/>
                <c:pt idx="0">
                  <c:v>563566000</c:v>
                </c:pt>
                <c:pt idx="1">
                  <c:v>651870000</c:v>
                </c:pt>
                <c:pt idx="2">
                  <c:v>524949000</c:v>
                </c:pt>
                <c:pt idx="3">
                  <c:v>118558000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99-094C-824B-E7B1576EFEE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Soudan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Feuil1!$A$2:$A$5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Feuil1!$C$2:$C$5</c:f>
              <c:numCache>
                <c:formatCode>#,##0</c:formatCode>
                <c:ptCount val="4"/>
                <c:pt idx="0">
                  <c:v>330230000</c:v>
                </c:pt>
                <c:pt idx="1">
                  <c:v>321904000</c:v>
                </c:pt>
                <c:pt idx="2">
                  <c:v>17650000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99-094C-824B-E7B1576EFEE0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Soudan du Sud</c:v>
                </c:pt>
              </c:strCache>
            </c:strRef>
          </c:tx>
          <c:spPr>
            <a:ln w="25400" cap="rnd">
              <a:solidFill>
                <a:srgbClr val="8D22B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Feuil1!$A$2:$A$5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Feuil1!$D$2:$D$5</c:f>
              <c:numCache>
                <c:formatCode>#,##0</c:formatCode>
                <c:ptCount val="4"/>
                <c:pt idx="0">
                  <c:v>196330000</c:v>
                </c:pt>
                <c:pt idx="1">
                  <c:v>450610000</c:v>
                </c:pt>
                <c:pt idx="2">
                  <c:v>48308000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99-094C-824B-E7B1576EFEE0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Yémen</c:v>
                </c:pt>
              </c:strCache>
            </c:strRef>
          </c:tx>
          <c:spPr>
            <a:ln w="25400" cap="rnd">
              <a:solidFill>
                <a:srgbClr val="01A9F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Feuil1!$A$2:$A$5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Feuil1!$E$2:$E$5</c:f>
              <c:numCache>
                <c:formatCode>#,##0</c:formatCode>
                <c:ptCount val="4"/>
                <c:pt idx="0">
                  <c:v>264764000</c:v>
                </c:pt>
                <c:pt idx="1">
                  <c:v>103840000</c:v>
                </c:pt>
                <c:pt idx="2">
                  <c:v>372306000</c:v>
                </c:pt>
                <c:pt idx="3">
                  <c:v>465574000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99-094C-824B-E7B1576EFEE0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Éthiopie</c:v>
                </c:pt>
              </c:strCache>
            </c:strRef>
          </c:tx>
          <c:spPr>
            <a:ln w="25400" cap="rnd">
              <a:solidFill>
                <a:srgbClr val="1068A7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Feuil1!$A$2:$A$5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Feuil1!$F$2:$F$5</c:f>
              <c:numCache>
                <c:formatCode>#,##0</c:formatCode>
                <c:ptCount val="4"/>
                <c:pt idx="0">
                  <c:v>591404000</c:v>
                </c:pt>
                <c:pt idx="1">
                  <c:v>586624000</c:v>
                </c:pt>
                <c:pt idx="2">
                  <c:v>203266000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99-094C-824B-E7B1576EF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1205935"/>
        <c:axId val="1941582271"/>
      </c:lineChart>
      <c:catAx>
        <c:axId val="19012059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Avenir Light" panose="020B0402020203020204" pitchFamily="34" charset="77"/>
                    <a:ea typeface="+mn-ea"/>
                    <a:cs typeface="+mn-cs"/>
                  </a:defRPr>
                </a:pPr>
                <a:r>
                  <a:rPr lang="fr-FR" sz="600" b="0" i="0" dirty="0">
                    <a:solidFill>
                      <a:schemeClr val="tx2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Année</a:t>
                </a:r>
              </a:p>
            </c:rich>
          </c:tx>
          <c:layout>
            <c:manualLayout>
              <c:xMode val="edge"/>
              <c:yMode val="edge"/>
              <c:x val="0.43074750876910528"/>
              <c:y val="0.817268450821338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600" b="0" i="0" u="none" strike="noStrike" kern="1200" baseline="0">
                  <a:solidFill>
                    <a:schemeClr val="tx2">
                      <a:lumMod val="75000"/>
                    </a:schemeClr>
                  </a:solidFill>
                  <a:latin typeface="Avenir Light" panose="020B0402020203020204" pitchFamily="34" charset="77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pPr>
            <a:endParaRPr lang="fr-FR"/>
          </a:p>
        </c:txPr>
        <c:crossAx val="1941582271"/>
        <c:crosses val="autoZero"/>
        <c:auto val="1"/>
        <c:lblAlgn val="ctr"/>
        <c:lblOffset val="100"/>
        <c:noMultiLvlLbl val="0"/>
      </c:catAx>
      <c:valAx>
        <c:axId val="194158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Avenir Light" panose="020B0402020203020204" pitchFamily="34" charset="77"/>
                    <a:ea typeface="+mn-ea"/>
                    <a:cs typeface="+mn-cs"/>
                  </a:defRPr>
                </a:pPr>
                <a:r>
                  <a:rPr lang="fr-FR" sz="600" b="0" i="0" dirty="0">
                    <a:solidFill>
                      <a:schemeClr val="tx2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Aide alimentaire (en kg)</a:t>
                </a:r>
              </a:p>
            </c:rich>
          </c:tx>
          <c:layout>
            <c:manualLayout>
              <c:xMode val="edge"/>
              <c:yMode val="edge"/>
              <c:x val="5.4610109083692892E-3"/>
              <c:y val="0.264527677953224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600" b="0" i="0" u="none" strike="noStrike" kern="1200" baseline="0">
                  <a:solidFill>
                    <a:schemeClr val="tx2">
                      <a:lumMod val="75000"/>
                    </a:schemeClr>
                  </a:solidFill>
                  <a:latin typeface="Avenir Light" panose="020B0402020203020204" pitchFamily="34" charset="77"/>
                  <a:ea typeface="+mn-ea"/>
                  <a:cs typeface="+mn-cs"/>
                </a:defRPr>
              </a:pPr>
              <a:endParaRPr lang="fr-FR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Avenir Light" panose="020B0402020203020204" pitchFamily="34" charset="77"/>
                <a:ea typeface="+mn-ea"/>
                <a:cs typeface="+mn-cs"/>
              </a:defRPr>
            </a:pPr>
            <a:endParaRPr lang="fr-FR"/>
          </a:p>
        </c:txPr>
        <c:crossAx val="1901205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49795696273897"/>
          <c:y val="0.19494477996821627"/>
          <c:w val="0.1685972125943701"/>
          <c:h val="0.485416466450880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tx2">
                  <a:lumMod val="75000"/>
                </a:schemeClr>
              </a:solidFill>
              <a:latin typeface="Avenir Light" panose="020B0402020203020204" pitchFamily="34" charset="77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36545785061804387"/>
          <c:y val="4.4679284313503459E-2"/>
          <c:w val="0.58278622072380881"/>
          <c:h val="0.88455989915498545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Disponibilité alimentaire (kcal/personne/jour)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CBEBF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3512-5246-A6C4-A3707CB6CDDF}"/>
              </c:ext>
            </c:extLst>
          </c:dPt>
          <c:dPt>
            <c:idx val="1"/>
            <c:invertIfNegative val="0"/>
            <c:bubble3D val="0"/>
            <c:spPr>
              <a:solidFill>
                <a:srgbClr val="A7DFF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E-3512-5246-A6C4-A3707CB6CDDF}"/>
              </c:ext>
            </c:extLst>
          </c:dPt>
          <c:dPt>
            <c:idx val="2"/>
            <c:invertIfNegative val="0"/>
            <c:bubble3D val="0"/>
            <c:spPr>
              <a:solidFill>
                <a:srgbClr val="02A9F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3512-5246-A6C4-A3707CB6CDDF}"/>
              </c:ext>
            </c:extLst>
          </c:dPt>
          <c:dPt>
            <c:idx val="3"/>
            <c:invertIfNegative val="0"/>
            <c:bubble3D val="0"/>
            <c:spPr>
              <a:solidFill>
                <a:srgbClr val="07A4EC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0-3512-5246-A6C4-A3707CB6CDDF}"/>
              </c:ext>
            </c:extLst>
          </c:dPt>
          <c:dPt>
            <c:idx val="4"/>
            <c:invertIfNegative val="0"/>
            <c:bubble3D val="0"/>
            <c:spPr>
              <a:solidFill>
                <a:srgbClr val="0E8DD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3512-5246-A6C4-A3707CB6CDDF}"/>
              </c:ext>
            </c:extLst>
          </c:dPt>
          <c:dPt>
            <c:idx val="5"/>
            <c:invertIfNegative val="0"/>
            <c:bubble3D val="0"/>
            <c:spPr>
              <a:solidFill>
                <a:srgbClr val="0F7CB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2-3512-5246-A6C4-A3707CB6CDDF}"/>
              </c:ext>
            </c:extLst>
          </c:dPt>
          <c:dPt>
            <c:idx val="6"/>
            <c:invertIfNegative val="0"/>
            <c:bubble3D val="0"/>
            <c:spPr>
              <a:solidFill>
                <a:srgbClr val="106DA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3512-5246-A6C4-A3707CB6CDDF}"/>
              </c:ext>
            </c:extLst>
          </c:dPt>
          <c:dPt>
            <c:idx val="7"/>
            <c:invertIfNegative val="0"/>
            <c:bubble3D val="0"/>
            <c:spPr>
              <a:solidFill>
                <a:srgbClr val="3460A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4-3512-5246-A6C4-A3707CB6CDDF}"/>
              </c:ext>
            </c:extLst>
          </c:dPt>
          <c:dPt>
            <c:idx val="8"/>
            <c:invertIfNegative val="0"/>
            <c:bubble3D val="0"/>
            <c:spPr>
              <a:solidFill>
                <a:srgbClr val="2A4A85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3512-5246-A6C4-A3707CB6CDDF}"/>
              </c:ext>
            </c:extLst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C-3512-5246-A6C4-A3707CB6CDDF}"/>
              </c:ext>
            </c:extLst>
          </c:dPt>
          <c:cat>
            <c:strRef>
              <c:f>Feuil1!$A$2:$A$11</c:f>
              <c:strCache>
                <c:ptCount val="10"/>
                <c:pt idx="0">
                  <c:v>Timor-Leste</c:v>
                </c:pt>
                <c:pt idx="1">
                  <c:v>Ouganda</c:v>
                </c:pt>
                <c:pt idx="2">
                  <c:v>Zimbabwe</c:v>
                </c:pt>
                <c:pt idx="3">
                  <c:v>Tchad</c:v>
                </c:pt>
                <c:pt idx="4">
                  <c:v>Rép.Pop.Démo Corée</c:v>
                </c:pt>
                <c:pt idx="5">
                  <c:v>Haïti</c:v>
                </c:pt>
                <c:pt idx="6">
                  <c:v>Afghanistan</c:v>
                </c:pt>
                <c:pt idx="7">
                  <c:v>Madagascar</c:v>
                </c:pt>
                <c:pt idx="8">
                  <c:v>Zambie</c:v>
                </c:pt>
                <c:pt idx="9">
                  <c:v>République centrafricaine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2129</c:v>
                </c:pt>
                <c:pt idx="1">
                  <c:v>2126</c:v>
                </c:pt>
                <c:pt idx="2">
                  <c:v>2113</c:v>
                </c:pt>
                <c:pt idx="3">
                  <c:v>2109</c:v>
                </c:pt>
                <c:pt idx="4">
                  <c:v>2093</c:v>
                </c:pt>
                <c:pt idx="5">
                  <c:v>2089</c:v>
                </c:pt>
                <c:pt idx="6">
                  <c:v>2087</c:v>
                </c:pt>
                <c:pt idx="7">
                  <c:v>2056</c:v>
                </c:pt>
                <c:pt idx="8">
                  <c:v>1924</c:v>
                </c:pt>
                <c:pt idx="9">
                  <c:v>1879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2-5246-A6C4-A3707CB6C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4391183"/>
        <c:axId val="1718349088"/>
        <c:axId val="0"/>
      </c:bar3DChart>
      <c:catAx>
        <c:axId val="180439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002060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718349088"/>
        <c:crosses val="autoZero"/>
        <c:auto val="1"/>
        <c:lblAlgn val="ctr"/>
        <c:lblOffset val="100"/>
        <c:noMultiLvlLbl val="0"/>
      </c:catAx>
      <c:valAx>
        <c:axId val="1718349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804391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36545785061804387"/>
          <c:y val="4.4679284313503459E-2"/>
          <c:w val="0.58278622072380881"/>
          <c:h val="0.88455989915498545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Disponibilité alimentaire (kcal/personne/jour)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EC7C45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4C1-2646-8838-85CD6D08AB68}"/>
              </c:ext>
            </c:extLst>
          </c:dPt>
          <c:dPt>
            <c:idx val="1"/>
            <c:invertIfNegative val="0"/>
            <c:bubble3D val="0"/>
            <c:spPr>
              <a:solidFill>
                <a:srgbClr val="E7786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4C1-2646-8838-85CD6D08AB68}"/>
              </c:ext>
            </c:extLst>
          </c:dPt>
          <c:dPt>
            <c:idx val="2"/>
            <c:invertIfNegative val="0"/>
            <c:bubble3D val="0"/>
            <c:spPr>
              <a:solidFill>
                <a:srgbClr val="E2727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4C1-2646-8838-85CD6D08AB68}"/>
              </c:ext>
            </c:extLst>
          </c:dPt>
          <c:dPt>
            <c:idx val="3"/>
            <c:invertIfNegative val="0"/>
            <c:bubble3D val="0"/>
            <c:spPr>
              <a:solidFill>
                <a:srgbClr val="CB5C9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4C1-2646-8838-85CD6D08AB68}"/>
              </c:ext>
            </c:extLst>
          </c:dPt>
          <c:dPt>
            <c:idx val="4"/>
            <c:invertIfNegative val="0"/>
            <c:bubble3D val="0"/>
            <c:spPr>
              <a:solidFill>
                <a:srgbClr val="AC3FAC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14C1-2646-8838-85CD6D08AB68}"/>
              </c:ext>
            </c:extLst>
          </c:dPt>
          <c:dPt>
            <c:idx val="5"/>
            <c:invertIfNegative val="0"/>
            <c:bubble3D val="0"/>
            <c:spPr>
              <a:solidFill>
                <a:srgbClr val="982CB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14C1-2646-8838-85CD6D08AB68}"/>
              </c:ext>
            </c:extLst>
          </c:dPt>
          <c:dPt>
            <c:idx val="6"/>
            <c:invertIfNegative val="0"/>
            <c:bubble3D val="0"/>
            <c:spPr>
              <a:solidFill>
                <a:srgbClr val="8B32DC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14C1-2646-8838-85CD6D08AB68}"/>
              </c:ext>
            </c:extLst>
          </c:dPt>
          <c:dPt>
            <c:idx val="7"/>
            <c:invertIfNegative val="0"/>
            <c:bubble3D val="0"/>
            <c:spPr>
              <a:solidFill>
                <a:srgbClr val="6C32C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14C1-2646-8838-85CD6D08AB68}"/>
              </c:ext>
            </c:extLst>
          </c:dPt>
          <c:dPt>
            <c:idx val="8"/>
            <c:invertIfNegative val="0"/>
            <c:bubble3D val="0"/>
            <c:spPr>
              <a:solidFill>
                <a:srgbClr val="5032C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14C1-2646-8838-85CD6D08AB68}"/>
              </c:ext>
            </c:extLst>
          </c:dPt>
          <c:dPt>
            <c:idx val="9"/>
            <c:invertIfNegative val="0"/>
            <c:bubble3D val="0"/>
            <c:spPr>
              <a:solidFill>
                <a:srgbClr val="4232B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14C1-2646-8838-85CD6D08AB68}"/>
              </c:ext>
            </c:extLst>
          </c:dPt>
          <c:cat>
            <c:strRef>
              <c:f>Feuil1!$A$2:$A$11</c:f>
              <c:strCache>
                <c:ptCount val="10"/>
                <c:pt idx="0">
                  <c:v>Allemagne</c:v>
                </c:pt>
                <c:pt idx="1">
                  <c:v>Égypte</c:v>
                </c:pt>
                <c:pt idx="2">
                  <c:v>Luxembourg</c:v>
                </c:pt>
                <c:pt idx="3">
                  <c:v>Italie</c:v>
                </c:pt>
                <c:pt idx="4">
                  <c:v>Irlande</c:v>
                </c:pt>
                <c:pt idx="5">
                  <c:v>Israël</c:v>
                </c:pt>
                <c:pt idx="6">
                  <c:v>États-Unis</c:v>
                </c:pt>
                <c:pt idx="7">
                  <c:v>Turquie</c:v>
                </c:pt>
                <c:pt idx="8">
                  <c:v>Belgique</c:v>
                </c:pt>
                <c:pt idx="9">
                  <c:v>Autriche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3503</c:v>
                </c:pt>
                <c:pt idx="1">
                  <c:v>3518</c:v>
                </c:pt>
                <c:pt idx="2">
                  <c:v>3540</c:v>
                </c:pt>
                <c:pt idx="3">
                  <c:v>3578</c:v>
                </c:pt>
                <c:pt idx="4">
                  <c:v>3602</c:v>
                </c:pt>
                <c:pt idx="5">
                  <c:v>3610</c:v>
                </c:pt>
                <c:pt idx="6">
                  <c:v>3682</c:v>
                </c:pt>
                <c:pt idx="7">
                  <c:v>3708</c:v>
                </c:pt>
                <c:pt idx="8">
                  <c:v>3737</c:v>
                </c:pt>
                <c:pt idx="9">
                  <c:v>3770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14C1-2646-8838-85CD6D08A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4391183"/>
        <c:axId val="1718349088"/>
        <c:axId val="0"/>
      </c:bar3DChart>
      <c:catAx>
        <c:axId val="18043911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4232BD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718349088"/>
        <c:crosses val="autoZero"/>
        <c:auto val="1"/>
        <c:lblAlgn val="ctr"/>
        <c:lblOffset val="100"/>
        <c:noMultiLvlLbl val="0"/>
      </c:catAx>
      <c:valAx>
        <c:axId val="1718349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" panose="02000503020000020003" pitchFamily="2" charset="0"/>
                <a:ea typeface="+mn-ea"/>
                <a:cs typeface="+mn-cs"/>
              </a:defRPr>
            </a:pPr>
            <a:endParaRPr lang="fr-FR"/>
          </a:p>
        </c:txPr>
        <c:crossAx val="1804391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54C9C-396C-664A-9175-D60639616358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9FEC-33DC-A84C-A910-1A3DC3E366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6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0CB7C-E1F9-664F-AA0D-A7A1E5522D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194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02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780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912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642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532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0CB7C-E1F9-664F-AA0D-A7A1E5522D4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145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0CB7C-E1F9-664F-AA0D-A7A1E5522D4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04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520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002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b="0" i="0" u="none" strike="noStrike" dirty="0">
              <a:solidFill>
                <a:srgbClr val="74727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fr-FR" b="0" i="0" u="none" strike="noStrike" dirty="0">
              <a:solidFill>
                <a:srgbClr val="747272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47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81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58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92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92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600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90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7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15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D233C-6A80-C0C9-5F03-0646EFBAB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92A27-7805-813B-FEDC-D9D3F1DAE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176BB7-C106-F482-5C2D-C8A84F10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6E9749-7254-5782-C17B-4C8245D4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0CA55E-4A05-EA83-B058-6017EA4A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01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5C8778-37C0-E48C-6602-FD24CC30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6E7FFD-E13C-28CE-9B8E-45A2F0413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1E0FF4-DF24-CBD0-78C4-C2CB7060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0FE091-DD60-FE1D-A376-45655627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4AC96D-2AF5-4969-D17F-DAF91F22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01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9A2B73-6DC0-5CBF-7920-1900D6546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C20DB9-280C-07A5-EB6D-79A0E342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E637DB-A962-9143-36FD-451342FD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F3A382-C39E-423D-02E6-871FC275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F5D860-146C-4EB8-0A30-88BEB82E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3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D8977-24F0-567E-5B92-07419F62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F5138-9F0D-E33B-68F2-C8E648757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38088E-826E-7FF0-CB08-61C0F210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43E54D-FBCC-2541-6C0F-7BB025F4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08798-1277-95E3-888D-19CA4291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73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9D1F2-CFEC-75F8-7D23-F8FE8D34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ACDEEC-5EEE-3E5E-2836-24A3B1D2F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4D38BB-1823-E64B-C757-8357E897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0480DE-054F-3A37-BC69-D790AB5C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A00A3E-6C75-9C53-3640-83D68E69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79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FAFAE-D096-E448-CA38-C1AA504F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FDBEF-6DA2-3E54-0E0D-AFC268AD3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C23388-0805-A1A4-89E4-BE4D72658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113B53-7234-01BF-CE2D-15C7B6D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ADD6CB-A61B-95AB-37AB-020679B4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B42F68-281C-A6AB-0C11-F9367487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80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13347-60D3-FC59-4E71-B8B16109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E7ABDF-5EA8-BCC1-440D-5D739ADA6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07A6F-5EA7-A0FC-4EFD-4C7BFB99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9FA2DD-1E0F-39A8-98B1-5684EE56E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D73F52-2297-A72E-66EE-374A3BB57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00FC21-6718-7CFD-4F34-734979F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0F988C2-7662-EEEF-3B86-F7801B48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EE95A7-CD9A-31F7-D1A1-E72C4DCD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9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8F54F-0C0C-DAAF-C8F7-FB15B219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1CA1AC-5EE8-71FD-D355-E08DAE2F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806B18-BFB6-E45C-C166-612F2370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FEB1EE-0408-AE0B-B22C-C4CA2331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7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C8658C-7FDD-CC7E-1BF2-ACCF95D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978C79-C609-06FF-905C-B9FC54F2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4EFA5E-3EDC-9B15-8F49-45F2FF1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41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66360-7588-3E58-1C73-ED517818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CF282D-FEAC-C174-7E1F-6C27BF48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01E40A-9B82-DA43-81A9-9A339F72F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523FD-3112-44AF-FBC1-FB1B1BD2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F1E61F-E488-0401-C292-E69F1E97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88988C-2C1F-83CF-748C-057466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64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46206-7FDE-E73C-F538-6459FCA6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BA29A-170E-9968-B917-E2D34F2AC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060EEF-45C6-DB3E-6537-DF6961381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3BA34-149A-F8A3-936D-6A084313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A5B97-F397-A748-1224-D303CB4F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C818B9-D8A1-7A6A-1C21-987EC87C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58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33F806-6573-E672-08D6-D436E3AE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77EF08-A28B-D394-FE41-9C3ABACD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2ECBBA-DF88-67B5-9CA7-2141289D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D9915-EAC0-D7D2-0608-8B078D84C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A3E071-0EBB-9DCF-AECD-64BA97524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6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chart" Target="../charts/chart2.xml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FAC518-FC58-51FC-0067-E4E1FFBF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1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64968" y="2559363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053756" y="382272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64968" y="506790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82282" y="10332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35398" y="2645913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366043" y="275853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35398" y="5162564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10222592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0C49889-7360-F78E-D861-E9C0577E67BE}"/>
              </a:ext>
            </a:extLst>
          </p:cNvPr>
          <p:cNvSpPr txBox="1"/>
          <p:nvPr/>
        </p:nvSpPr>
        <p:spPr>
          <a:xfrm>
            <a:off x="6376355" y="3950455"/>
            <a:ext cx="3587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" panose="02000503020000020003" pitchFamily="2" charset="0"/>
              </a:rPr>
              <a:t>Les personnes les plus touchées par la pauvreté bénéficient d’un accès plus restreint à la nourriture.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5FBFEC-AA19-A0FE-235B-BFB8B7563975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891EFD-D506-0FA3-98C9-FFFD7943BB7F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5219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64968" y="2559363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77130" y="381029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64968" y="506790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75116" y="10332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35398" y="2645913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366043" y="275853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35398" y="5162564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37728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8C150318-CDAE-5BA2-B445-C3E90D257884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FFEFA62-487A-698E-E019-FC92E2899F8C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8152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64968" y="2559363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77130" y="381029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82337" y="0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063656" y="5088040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35398" y="2645913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366043" y="275853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10204081" y="5169225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37728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4B7601D-C0A1-1984-29B0-889164C76DA2}"/>
              </a:ext>
            </a:extLst>
          </p:cNvPr>
          <p:cNvSpPr txBox="1"/>
          <p:nvPr/>
        </p:nvSpPr>
        <p:spPr>
          <a:xfrm>
            <a:off x="6340142" y="5293901"/>
            <a:ext cx="358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" panose="02000503020000020003" pitchFamily="2" charset="0"/>
              </a:rPr>
              <a:t>Les pays du nord produisent en grande quantité et exportent à l’étranger.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4EA73C-7ECF-71AF-6C82-D4543FFAAEAE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C12D08-A52A-0EC7-C726-6046853B7D12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8707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BDE542-B6B6-580E-7704-17504CED7A67}"/>
              </a:ext>
            </a:extLst>
          </p:cNvPr>
          <p:cNvSpPr/>
          <p:nvPr/>
        </p:nvSpPr>
        <p:spPr>
          <a:xfrm>
            <a:off x="0" y="-2393"/>
            <a:ext cx="12192000" cy="685800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1651395-C7AE-46DE-5FB9-0516E3408624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BA4443-D008-00D1-B93A-B5C2204C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sx="33000" sy="33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3F76E1B-367B-1C86-CAAD-D038F1256D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08D77B1-1D0E-1074-9156-564BB0F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A746895B-CA70-338D-DAB6-C4B783BA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94" y="2291579"/>
            <a:ext cx="7279640" cy="2274840"/>
          </a:xfrm>
        </p:spPr>
        <p:txBody>
          <a:bodyPr>
            <a:normAutofit/>
          </a:bodyPr>
          <a:lstStyle/>
          <a:p>
            <a:r>
              <a:rPr lang="fr-FR" sz="4800" spc="300" dirty="0">
                <a:solidFill>
                  <a:schemeClr val="bg1"/>
                </a:solidFill>
                <a:latin typeface="Avenir Medium" panose="02000503020000020003" pitchFamily="2" charset="0"/>
              </a:rPr>
              <a:t>ANALYSE DES </a:t>
            </a:r>
            <a:r>
              <a:rPr lang="fr-FR" sz="4800" b="1" spc="300" dirty="0">
                <a:solidFill>
                  <a:schemeClr val="bg1"/>
                </a:solidFill>
                <a:latin typeface="Avenir Black" panose="02000503020000020003" pitchFamily="2" charset="0"/>
              </a:rPr>
              <a:t>CAUSES DE LA FAIM </a:t>
            </a:r>
            <a:r>
              <a:rPr lang="fr-FR" sz="4800" spc="300" dirty="0">
                <a:solidFill>
                  <a:schemeClr val="bg1"/>
                </a:solidFill>
                <a:latin typeface="Avenir Medium" panose="02000503020000020003" pitchFamily="2" charset="0"/>
              </a:rPr>
              <a:t>DANS LE MONDE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EAF81F-BB4A-BD94-D365-F9B1B7B79A2A}"/>
              </a:ext>
            </a:extLst>
          </p:cNvPr>
          <p:cNvCxnSpPr>
            <a:cxnSpLocks/>
          </p:cNvCxnSpPr>
          <p:nvPr/>
        </p:nvCxnSpPr>
        <p:spPr>
          <a:xfrm>
            <a:off x="1439876" y="4835809"/>
            <a:ext cx="39561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EBF9B99-ABB8-D037-82F4-F561D79BBE06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6407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4FCC3F3-C58F-E589-E966-50B6D2C7714D}"/>
              </a:ext>
            </a:extLst>
          </p:cNvPr>
          <p:cNvSpPr/>
          <p:nvPr/>
        </p:nvSpPr>
        <p:spPr>
          <a:xfrm>
            <a:off x="1843908" y="-1410131"/>
            <a:ext cx="7680416" cy="4745509"/>
          </a:xfrm>
          <a:prstGeom prst="rect">
            <a:avLst/>
          </a:prstGeom>
          <a:blipFill dpi="0" rotWithShape="1">
            <a:blip r:embed="rId2"/>
            <a:srcRect/>
            <a:stretch>
              <a:fillRect l="4000" t="-10000" r="4000" b="-1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2AAD4D-1E33-5963-F8A4-263E43D45512}"/>
              </a:ext>
            </a:extLst>
          </p:cNvPr>
          <p:cNvSpPr/>
          <p:nvPr/>
        </p:nvSpPr>
        <p:spPr>
          <a:xfrm>
            <a:off x="-2" y="3239"/>
            <a:ext cx="12192000" cy="2636620"/>
          </a:xfrm>
          <a:prstGeom prst="rect">
            <a:avLst/>
          </a:prstGeom>
          <a:solidFill>
            <a:srgbClr val="0749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42AAD28-5062-2E26-EF38-55A99999FCBA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2780BD3-23F4-0D2E-6D19-774684D1D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90E3FA4-9B52-E074-11C9-86C0F76C412E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9D5BC6F7-BB41-ACAA-9BED-54EBD49A5095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id="{362EBB5F-576B-0907-A8C1-1C7FFB75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42" y="479274"/>
            <a:ext cx="10591512" cy="1007801"/>
          </a:xfrm>
        </p:spPr>
        <p:txBody>
          <a:bodyPr>
            <a:normAutofit/>
          </a:bodyPr>
          <a:lstStyle/>
          <a:p>
            <a:pPr algn="ctr"/>
            <a:r>
              <a:rPr lang="fr-FR" sz="2800" b="1" spc="300" dirty="0">
                <a:solidFill>
                  <a:schemeClr val="bg1"/>
                </a:solidFill>
                <a:latin typeface="Avenir Heavy" panose="02000503020000020003" pitchFamily="2" charset="0"/>
              </a:rPr>
              <a:t>LES INDICATEURS CLÉS DANS L’ANALYSE DES CAUSES DE LA SOUS-NUTRITION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3D94C30-7921-6EB3-92FB-8FC5250387DC}"/>
              </a:ext>
            </a:extLst>
          </p:cNvPr>
          <p:cNvSpPr txBox="1"/>
          <p:nvPr/>
        </p:nvSpPr>
        <p:spPr>
          <a:xfrm>
            <a:off x="558015" y="3553109"/>
            <a:ext cx="4000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gradFill>
                  <a:gsLst>
                    <a:gs pos="100000">
                      <a:srgbClr val="00B5FF"/>
                    </a:gs>
                    <a:gs pos="20000">
                      <a:srgbClr val="074988"/>
                    </a:gs>
                  </a:gsLst>
                  <a:lin ang="2700000" scaled="1"/>
                </a:gradFill>
                <a:latin typeface="Avenir Heavy" panose="02000503020000020003" pitchFamily="2" charset="0"/>
              </a:rPr>
              <a:t>DÉMOGRAPHIE MONDIALE EN 2017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55A31C7-ABB8-5792-EB0F-4B0B2D39AA50}"/>
              </a:ext>
            </a:extLst>
          </p:cNvPr>
          <p:cNvSpPr txBox="1"/>
          <p:nvPr/>
        </p:nvSpPr>
        <p:spPr>
          <a:xfrm>
            <a:off x="8063504" y="3559672"/>
            <a:ext cx="317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gradFill>
                  <a:gsLst>
                    <a:gs pos="100000">
                      <a:srgbClr val="00B5FF"/>
                    </a:gs>
                    <a:gs pos="20000">
                      <a:srgbClr val="074988"/>
                    </a:gs>
                  </a:gsLst>
                  <a:lin ang="2700000" scaled="1"/>
                </a:gradFill>
                <a:latin typeface="Avenir Heavy" panose="02000503020000020003" pitchFamily="2" charset="0"/>
              </a:rPr>
              <a:t>DISPONIBILITÉ ALIMENTAIRE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EE77529-1B63-AF74-E80C-023C880DFAE7}"/>
              </a:ext>
            </a:extLst>
          </p:cNvPr>
          <p:cNvSpPr txBox="1"/>
          <p:nvPr/>
        </p:nvSpPr>
        <p:spPr>
          <a:xfrm>
            <a:off x="4439759" y="3558485"/>
            <a:ext cx="3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gradFill>
                  <a:gsLst>
                    <a:gs pos="100000">
                      <a:srgbClr val="00B5FF"/>
                    </a:gs>
                    <a:gs pos="20000">
                      <a:srgbClr val="074988"/>
                    </a:gs>
                  </a:gsLst>
                  <a:lin ang="2700000" scaled="1"/>
                </a:gradFill>
                <a:latin typeface="Avenir Heavy" panose="02000503020000020003" pitchFamily="2" charset="0"/>
              </a:rPr>
              <a:t>DISPONIBILITÉ INTÉRIEURE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D9E3296B-A905-946E-DBA8-E1866483D222}"/>
              </a:ext>
            </a:extLst>
          </p:cNvPr>
          <p:cNvCxnSpPr/>
          <p:nvPr/>
        </p:nvCxnSpPr>
        <p:spPr>
          <a:xfrm>
            <a:off x="1605410" y="4055570"/>
            <a:ext cx="1905703" cy="0"/>
          </a:xfrm>
          <a:prstGeom prst="line">
            <a:avLst/>
          </a:prstGeom>
          <a:ln w="38100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92CB3575-78AF-7E82-36C5-1FBF8613E688}"/>
              </a:ext>
            </a:extLst>
          </p:cNvPr>
          <p:cNvCxnSpPr/>
          <p:nvPr/>
        </p:nvCxnSpPr>
        <p:spPr>
          <a:xfrm>
            <a:off x="5143144" y="4055570"/>
            <a:ext cx="1905703" cy="0"/>
          </a:xfrm>
          <a:prstGeom prst="line">
            <a:avLst/>
          </a:prstGeom>
          <a:ln w="38100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9BC9D4D-AF16-0384-167D-9803B192C44C}"/>
              </a:ext>
            </a:extLst>
          </p:cNvPr>
          <p:cNvCxnSpPr/>
          <p:nvPr/>
        </p:nvCxnSpPr>
        <p:spPr>
          <a:xfrm>
            <a:off x="8733661" y="4055570"/>
            <a:ext cx="1905703" cy="0"/>
          </a:xfrm>
          <a:prstGeom prst="line">
            <a:avLst/>
          </a:prstGeom>
          <a:ln w="38100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FD3B0E6B-7C85-EEC5-CE13-00E1A274BA0F}"/>
              </a:ext>
            </a:extLst>
          </p:cNvPr>
          <p:cNvSpPr txBox="1"/>
          <p:nvPr/>
        </p:nvSpPr>
        <p:spPr>
          <a:xfrm>
            <a:off x="1588243" y="4187138"/>
            <a:ext cx="1905702" cy="78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>
                <a:solidFill>
                  <a:srgbClr val="074988"/>
                </a:solidFill>
                <a:latin typeface="Avenir Black" panose="02000503020000020003" pitchFamily="2" charset="0"/>
              </a:rPr>
              <a:t>7 548 134 111</a:t>
            </a:r>
          </a:p>
          <a:p>
            <a:pPr algn="ctr">
              <a:lnSpc>
                <a:spcPct val="150000"/>
              </a:lnSpc>
            </a:pPr>
            <a:r>
              <a:rPr lang="fr-FR" sz="1600" dirty="0">
                <a:solidFill>
                  <a:srgbClr val="0749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personnes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133E65A-40FD-F0C2-A8EB-505F1C75406E}"/>
              </a:ext>
            </a:extLst>
          </p:cNvPr>
          <p:cNvSpPr txBox="1"/>
          <p:nvPr/>
        </p:nvSpPr>
        <p:spPr>
          <a:xfrm>
            <a:off x="8099115" y="4188142"/>
            <a:ext cx="3174794" cy="79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>
                <a:solidFill>
                  <a:srgbClr val="074988"/>
                </a:solidFill>
                <a:latin typeface="Avenir Medium" panose="02000503020000020003" pitchFamily="2" charset="0"/>
              </a:rPr>
              <a:t>Disponibilité d’aliments pour l’alimentation humaine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52C48F9-5AA9-9A47-E472-FFBFACA3C063}"/>
              </a:ext>
            </a:extLst>
          </p:cNvPr>
          <p:cNvSpPr txBox="1"/>
          <p:nvPr/>
        </p:nvSpPr>
        <p:spPr>
          <a:xfrm>
            <a:off x="4128924" y="4181579"/>
            <a:ext cx="4000500" cy="291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b="1" dirty="0">
                <a:solidFill>
                  <a:srgbClr val="074988"/>
                </a:solidFill>
                <a:latin typeface="Avenir Black" panose="02000503020000020003" pitchFamily="2" charset="0"/>
              </a:rPr>
              <a:t>Disponibilité totale d’un aliment </a:t>
            </a:r>
          </a:p>
          <a:p>
            <a:pPr algn="ctr">
              <a:lnSpc>
                <a:spcPct val="150000"/>
              </a:lnSpc>
            </a:pPr>
            <a:r>
              <a:rPr lang="fr-FR" sz="1600" b="1" dirty="0">
                <a:solidFill>
                  <a:srgbClr val="074988"/>
                </a:solidFill>
                <a:latin typeface="Avenir Black" panose="02000503020000020003" pitchFamily="2" charset="0"/>
              </a:rPr>
              <a:t>au sein d’un pays</a:t>
            </a:r>
          </a:p>
          <a:p>
            <a:pPr algn="ctr">
              <a:lnSpc>
                <a:spcPct val="150000"/>
              </a:lnSpc>
            </a:pPr>
            <a:r>
              <a:rPr lang="fr-FR" sz="1400" b="1" dirty="0">
                <a:solidFill>
                  <a:srgbClr val="074988"/>
                </a:solidFill>
                <a:latin typeface="Avenir Black" panose="02000503020000020003" pitchFamily="2" charset="0"/>
              </a:rPr>
              <a:t>=</a:t>
            </a:r>
          </a:p>
          <a:p>
            <a:pPr algn="just">
              <a:lnSpc>
                <a:spcPct val="150000"/>
              </a:lnSpc>
            </a:pPr>
            <a:r>
              <a:rPr lang="fr-FR" sz="1200" dirty="0">
                <a:solidFill>
                  <a:srgbClr val="0749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 + Importations - Exportations + Variation de stock</a:t>
            </a:r>
          </a:p>
          <a:p>
            <a:pPr algn="ctr">
              <a:lnSpc>
                <a:spcPct val="150000"/>
              </a:lnSpc>
            </a:pPr>
            <a:r>
              <a:rPr lang="fr-FR" sz="1200" b="1" dirty="0">
                <a:solidFill>
                  <a:srgbClr val="074988"/>
                </a:solidFill>
                <a:latin typeface="Avenir" panose="02000503020000020003" pitchFamily="2" charset="0"/>
              </a:rPr>
              <a:t>OU</a:t>
            </a:r>
          </a:p>
          <a:p>
            <a:pPr algn="just">
              <a:lnSpc>
                <a:spcPct val="150000"/>
              </a:lnSpc>
            </a:pPr>
            <a:r>
              <a:rPr lang="fr-FR" sz="1200" dirty="0">
                <a:solidFill>
                  <a:srgbClr val="0749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Semences + Pertes + Nourriture + Aliments pour animaux + Traitement + Autres utilisations</a:t>
            </a:r>
          </a:p>
          <a:p>
            <a:pPr algn="ctr">
              <a:lnSpc>
                <a:spcPct val="150000"/>
              </a:lnSpc>
            </a:pPr>
            <a:endParaRPr lang="fr-FR" dirty="0">
              <a:solidFill>
                <a:srgbClr val="074988"/>
              </a:solidFill>
              <a:latin typeface="Avenir" panose="02000503020000020003" pitchFamily="2" charset="0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A57B9D0-7D36-0F27-0020-DC0B01C73157}"/>
              </a:ext>
            </a:extLst>
          </p:cNvPr>
          <p:cNvGrpSpPr>
            <a:grpSpLocks noChangeAspect="1"/>
          </p:cNvGrpSpPr>
          <p:nvPr/>
        </p:nvGrpSpPr>
        <p:grpSpPr>
          <a:xfrm>
            <a:off x="1766361" y="1837323"/>
            <a:ext cx="1549468" cy="1555344"/>
            <a:chOff x="1247614" y="2219015"/>
            <a:chExt cx="2700001" cy="271024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300D405-66C0-5635-EE2F-CB619BAF2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615" y="2219015"/>
              <a:ext cx="2700000" cy="270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6E4AE6F-6C9B-1547-0688-8CD260A47B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614" y="2229255"/>
              <a:ext cx="2700000" cy="270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67" name="Image 66">
            <a:extLst>
              <a:ext uri="{FF2B5EF4-FFF2-40B4-BE49-F238E27FC236}">
                <a16:creationId xmlns:a16="http://schemas.microsoft.com/office/drawing/2014/main" id="{F02D9543-BE60-0FA2-4811-75855E67D5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9481" y="2201969"/>
            <a:ext cx="757565" cy="757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roupe 81">
            <a:extLst>
              <a:ext uri="{FF2B5EF4-FFF2-40B4-BE49-F238E27FC236}">
                <a16:creationId xmlns:a16="http://schemas.microsoft.com/office/drawing/2014/main" id="{96AD0122-13F6-6A5C-2290-7D6D64997992}"/>
              </a:ext>
            </a:extLst>
          </p:cNvPr>
          <p:cNvGrpSpPr>
            <a:grpSpLocks noChangeAspect="1"/>
          </p:cNvGrpSpPr>
          <p:nvPr/>
        </p:nvGrpSpPr>
        <p:grpSpPr>
          <a:xfrm>
            <a:off x="5321264" y="1837323"/>
            <a:ext cx="1549468" cy="1555344"/>
            <a:chOff x="1247614" y="2219015"/>
            <a:chExt cx="2700001" cy="2710240"/>
          </a:xfrm>
        </p:grpSpPr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C83BF6F8-04FC-156C-3C30-A1757B49C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615" y="2219015"/>
              <a:ext cx="2700000" cy="270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205C6A0-2587-B9A2-28B1-26A0422351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614" y="2229255"/>
              <a:ext cx="2700000" cy="270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86" name="Image 85">
            <a:extLst>
              <a:ext uri="{FF2B5EF4-FFF2-40B4-BE49-F238E27FC236}">
                <a16:creationId xmlns:a16="http://schemas.microsoft.com/office/drawing/2014/main" id="{440708CF-AACE-8F7D-8CD2-E17A3B8BBE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50392" y="2225045"/>
            <a:ext cx="757565" cy="757565"/>
          </a:xfrm>
          <a:prstGeom prst="rect">
            <a:avLst/>
          </a:prstGeom>
          <a:noFill/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E91E7B85-378F-C2EA-4E1A-4698C2E200DF}"/>
              </a:ext>
            </a:extLst>
          </p:cNvPr>
          <p:cNvGrpSpPr>
            <a:grpSpLocks noChangeAspect="1"/>
          </p:cNvGrpSpPr>
          <p:nvPr/>
        </p:nvGrpSpPr>
        <p:grpSpPr>
          <a:xfrm>
            <a:off x="8876166" y="1834385"/>
            <a:ext cx="1549468" cy="1555344"/>
            <a:chOff x="1247614" y="2219015"/>
            <a:chExt cx="2700001" cy="2710240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9BF4303A-1873-BEC2-4E4B-CA10B7F30B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615" y="2219015"/>
              <a:ext cx="2700000" cy="270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57BBD339-A022-B8D7-80B7-5D282E8BF4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7614" y="2229255"/>
              <a:ext cx="2700000" cy="2700000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0" name="Image 89">
            <a:extLst>
              <a:ext uri="{FF2B5EF4-FFF2-40B4-BE49-F238E27FC236}">
                <a16:creationId xmlns:a16="http://schemas.microsoft.com/office/drawing/2014/main" id="{669B822C-8286-3024-1D99-54992EAFEE8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4200" y="2239688"/>
            <a:ext cx="757565" cy="75756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F2AFF37-4D52-1047-5B1A-3E4177D7D676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7491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BDE542-B6B6-580E-7704-17504CED7A6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1651395-C7AE-46DE-5FB9-0516E3408624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BA4443-D008-00D1-B93A-B5C2204C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sx="33000" sy="33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3F76E1B-367B-1C86-CAAD-D038F1256D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08D77B1-1D0E-1074-9156-564BB0F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A746895B-CA70-338D-DAB6-C4B783BA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93" y="2291579"/>
            <a:ext cx="10162537" cy="2274840"/>
          </a:xfrm>
        </p:spPr>
        <p:txBody>
          <a:bodyPr>
            <a:normAutofit/>
          </a:bodyPr>
          <a:lstStyle/>
          <a:p>
            <a:r>
              <a:rPr lang="fr-FR" sz="4800" b="1" spc="300" dirty="0">
                <a:solidFill>
                  <a:schemeClr val="bg1"/>
                </a:solidFill>
                <a:latin typeface="Avenir Black" panose="02000503020000020003" pitchFamily="2" charset="0"/>
              </a:rPr>
              <a:t>L’UTILISATION </a:t>
            </a:r>
            <a:br>
              <a:rPr lang="fr-FR" sz="4800" i="1" spc="300" dirty="0">
                <a:solidFill>
                  <a:schemeClr val="bg1"/>
                </a:solidFill>
                <a:latin typeface="Avenir Oblique" panose="02000503020000020003" pitchFamily="2" charset="0"/>
              </a:rPr>
            </a:br>
            <a:r>
              <a:rPr lang="fr-FR" sz="4800" spc="300" dirty="0">
                <a:solidFill>
                  <a:schemeClr val="bg1"/>
                </a:solidFill>
                <a:latin typeface="Avenir Medium" panose="02000503020000020003" pitchFamily="2" charset="0"/>
              </a:rPr>
              <a:t>DES DISPONIBILITÉS ALIMENTAIRE ET INTÉRIEURE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EAF81F-BB4A-BD94-D365-F9B1B7B79A2A}"/>
              </a:ext>
            </a:extLst>
          </p:cNvPr>
          <p:cNvCxnSpPr>
            <a:cxnSpLocks/>
          </p:cNvCxnSpPr>
          <p:nvPr/>
        </p:nvCxnSpPr>
        <p:spPr>
          <a:xfrm>
            <a:off x="1439876" y="4835809"/>
            <a:ext cx="39561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7A88191-EE9E-67DC-AFCB-4F18F521CC60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45382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E596A1FD-F8DD-9889-58A9-D43B3CA234FA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AD4EE0D-CEDB-34C5-27F3-E5B7F78F6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E02835D8-78BA-8454-60AD-2E70868F72D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F7B7978F-60AA-2C38-9EE0-B60EA76CCE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re 1">
            <a:extLst>
              <a:ext uri="{FF2B5EF4-FFF2-40B4-BE49-F238E27FC236}">
                <a16:creationId xmlns:a16="http://schemas.microsoft.com/office/drawing/2014/main" id="{A25B933B-99B2-2352-8E64-18DAF81F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36" y="160494"/>
            <a:ext cx="11750045" cy="6633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UNE PERSPECTIVE DE LA DISPONIBILITÉ ALIMENTAIRE MONDIALE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04A5F58-F236-8F08-957A-DC4DBA1A3BE0}"/>
              </a:ext>
            </a:extLst>
          </p:cNvPr>
          <p:cNvCxnSpPr>
            <a:cxnSpLocks/>
          </p:cNvCxnSpPr>
          <p:nvPr/>
        </p:nvCxnSpPr>
        <p:spPr>
          <a:xfrm>
            <a:off x="4402951" y="2596050"/>
            <a:ext cx="1186807" cy="0"/>
          </a:xfrm>
          <a:prstGeom prst="line">
            <a:avLst/>
          </a:prstGeom>
          <a:ln w="60325">
            <a:gradFill flip="none" rotWithShape="1">
              <a:gsLst>
                <a:gs pos="100000">
                  <a:srgbClr val="242852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240F50B-3F58-5F6E-73BC-F4F1ED2DCB8D}"/>
              </a:ext>
            </a:extLst>
          </p:cNvPr>
          <p:cNvCxnSpPr>
            <a:cxnSpLocks/>
          </p:cNvCxnSpPr>
          <p:nvPr/>
        </p:nvCxnSpPr>
        <p:spPr>
          <a:xfrm flipV="1">
            <a:off x="4402951" y="4169229"/>
            <a:ext cx="1186807" cy="1209"/>
          </a:xfrm>
          <a:prstGeom prst="line">
            <a:avLst/>
          </a:prstGeom>
          <a:ln w="60325">
            <a:gradFill flip="none" rotWithShape="1">
              <a:gsLst>
                <a:gs pos="100000">
                  <a:srgbClr val="242852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25CEB4CA-414E-965A-8C16-2C797B28AD88}"/>
              </a:ext>
            </a:extLst>
          </p:cNvPr>
          <p:cNvSpPr txBox="1"/>
          <p:nvPr/>
        </p:nvSpPr>
        <p:spPr>
          <a:xfrm>
            <a:off x="2034576" y="2372694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E7E8ED"/>
                </a:solidFill>
                <a:latin typeface="Avenir Black" panose="02000503020000020003" pitchFamily="2" charset="0"/>
              </a:rPr>
              <a:t>6 904 305 684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CA482D4-832A-9FE5-FF8F-FCEA692EC686}"/>
              </a:ext>
            </a:extLst>
          </p:cNvPr>
          <p:cNvGrpSpPr/>
          <p:nvPr/>
        </p:nvGrpSpPr>
        <p:grpSpPr>
          <a:xfrm>
            <a:off x="1320965" y="1995855"/>
            <a:ext cx="4354618" cy="929574"/>
            <a:chOff x="1320965" y="2584866"/>
            <a:chExt cx="4354618" cy="92957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E7F4AD91-676E-51DC-979A-6A50B9DCB7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965" y="2791043"/>
              <a:ext cx="4354618" cy="7233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E7E8ED"/>
                </a:gs>
                <a:gs pos="75000">
                  <a:srgbClr val="E7E8ED"/>
                </a:gs>
                <a:gs pos="99000">
                  <a:srgbClr val="F1F3FD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270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E61096F-CD90-A762-78E0-A4B6FF2FCE54}"/>
                </a:ext>
              </a:extLst>
            </p:cNvPr>
            <p:cNvSpPr txBox="1"/>
            <p:nvPr/>
          </p:nvSpPr>
          <p:spPr>
            <a:xfrm>
              <a:off x="2066691" y="2975886"/>
              <a:ext cx="3392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  <a:latin typeface="Avenir" panose="02000503020000020003" pitchFamily="2" charset="0"/>
                </a:rPr>
                <a:t>Nombre de personnes nourries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3A38D3C-9AB2-0300-DBA3-0BB221A7E2E5}"/>
                </a:ext>
              </a:extLst>
            </p:cNvPr>
            <p:cNvSpPr txBox="1"/>
            <p:nvPr/>
          </p:nvSpPr>
          <p:spPr>
            <a:xfrm>
              <a:off x="2066691" y="2584866"/>
              <a:ext cx="22862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gradFill>
                    <a:gsLst>
                      <a:gs pos="100000">
                        <a:srgbClr val="242852"/>
                      </a:gs>
                      <a:gs pos="20000">
                        <a:srgbClr val="00B5FF"/>
                      </a:gs>
                    </a:gsLst>
                    <a:path path="circle">
                      <a:fillToRect l="100000" t="100000"/>
                    </a:path>
                  </a:gradFill>
                  <a:latin typeface="Avenir Black" panose="02000503020000020003" pitchFamily="2" charset="0"/>
                </a:rPr>
                <a:t>8 367 593 850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F74F40CC-1C01-8B91-0F5D-53DE4E4AFB31}"/>
              </a:ext>
            </a:extLst>
          </p:cNvPr>
          <p:cNvSpPr txBox="1"/>
          <p:nvPr/>
        </p:nvSpPr>
        <p:spPr>
          <a:xfrm>
            <a:off x="918844" y="1347614"/>
            <a:ext cx="427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pc="600" dirty="0">
                <a:solidFill>
                  <a:srgbClr val="074988"/>
                </a:solidFill>
                <a:latin typeface="Avenir Heavy" panose="02000503020000020003" pitchFamily="2" charset="0"/>
              </a:rPr>
              <a:t>ANIMALE ET VÉGÉTALE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5A88F7D-7DA4-92AA-4CD5-F00A344FF2F2}"/>
              </a:ext>
            </a:extLst>
          </p:cNvPr>
          <p:cNvSpPr txBox="1"/>
          <p:nvPr/>
        </p:nvSpPr>
        <p:spPr>
          <a:xfrm>
            <a:off x="1682057" y="3909578"/>
            <a:ext cx="3565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E7E8ED"/>
                </a:solidFill>
                <a:latin typeface="Avenir Black" panose="02000503020000020003" pitchFamily="2" charset="0"/>
              </a:rPr>
              <a:t>6 300 178 937 197 865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5EC585-4FA7-B95E-B439-0DFF8A898A01}"/>
              </a:ext>
            </a:extLst>
          </p:cNvPr>
          <p:cNvGrpSpPr/>
          <p:nvPr/>
        </p:nvGrpSpPr>
        <p:grpSpPr>
          <a:xfrm>
            <a:off x="1320965" y="3590594"/>
            <a:ext cx="4354618" cy="938609"/>
            <a:chOff x="1320965" y="2575831"/>
            <a:chExt cx="4354618" cy="93860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EEF1D7CB-376B-6F69-E873-8DD4E3EC9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965" y="2791043"/>
              <a:ext cx="4354618" cy="7233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E7E8ED"/>
                </a:gs>
                <a:gs pos="75000">
                  <a:srgbClr val="E7E8ED"/>
                </a:gs>
                <a:gs pos="99000">
                  <a:srgbClr val="F1F3FD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270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52A71BD-8C16-AAB9-FD82-E55412E0DCBC}"/>
                </a:ext>
              </a:extLst>
            </p:cNvPr>
            <p:cNvSpPr txBox="1"/>
            <p:nvPr/>
          </p:nvSpPr>
          <p:spPr>
            <a:xfrm>
              <a:off x="2054475" y="2959453"/>
              <a:ext cx="2745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  <a:latin typeface="Avenir" panose="02000503020000020003" pitchFamily="2" charset="0"/>
                </a:rPr>
                <a:t>Nombre kcal disponibles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8DF1698E-C3BC-E8E6-5864-5C2380D28017}"/>
                </a:ext>
              </a:extLst>
            </p:cNvPr>
            <p:cNvSpPr txBox="1"/>
            <p:nvPr/>
          </p:nvSpPr>
          <p:spPr>
            <a:xfrm>
              <a:off x="2054475" y="2575831"/>
              <a:ext cx="3565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gradFill>
                    <a:gsLst>
                      <a:gs pos="100000">
                        <a:srgbClr val="242852"/>
                      </a:gs>
                      <a:gs pos="20000">
                        <a:srgbClr val="00B5FF"/>
                      </a:gs>
                    </a:gsLst>
                    <a:path path="circle">
                      <a:fillToRect l="100000" t="100000"/>
                    </a:path>
                  </a:gradFill>
                  <a:latin typeface="Avenir Black" panose="02000503020000020003" pitchFamily="2" charset="0"/>
                </a:rPr>
                <a:t>7 635 429 388 975 815</a:t>
              </a:r>
            </a:p>
          </p:txBody>
        </p:sp>
      </p:grpSp>
      <p:sp>
        <p:nvSpPr>
          <p:cNvPr id="74" name="ZoneTexte 73">
            <a:extLst>
              <a:ext uri="{FF2B5EF4-FFF2-40B4-BE49-F238E27FC236}">
                <a16:creationId xmlns:a16="http://schemas.microsoft.com/office/drawing/2014/main" id="{749761BA-0E78-36DD-8200-1A2AFBBE17D3}"/>
              </a:ext>
            </a:extLst>
          </p:cNvPr>
          <p:cNvSpPr txBox="1"/>
          <p:nvPr/>
        </p:nvSpPr>
        <p:spPr>
          <a:xfrm>
            <a:off x="1994966" y="5321116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E7E8ED"/>
                </a:solidFill>
                <a:latin typeface="Avenir Black" panose="02000503020000020003" pitchFamily="2" charset="0"/>
              </a:rPr>
              <a:t>91,47 %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ED709E0-2DCC-7A35-F3BE-64BEA04FBF32}"/>
              </a:ext>
            </a:extLst>
          </p:cNvPr>
          <p:cNvCxnSpPr>
            <a:cxnSpLocks/>
          </p:cNvCxnSpPr>
          <p:nvPr/>
        </p:nvCxnSpPr>
        <p:spPr>
          <a:xfrm>
            <a:off x="4402950" y="5707269"/>
            <a:ext cx="1186807" cy="0"/>
          </a:xfrm>
          <a:prstGeom prst="line">
            <a:avLst/>
          </a:prstGeom>
          <a:ln w="60325">
            <a:gradFill flip="none" rotWithShape="1">
              <a:gsLst>
                <a:gs pos="100000">
                  <a:srgbClr val="242852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725429D-0FE0-1A27-407D-6FDBD641E8FF}"/>
              </a:ext>
            </a:extLst>
          </p:cNvPr>
          <p:cNvGrpSpPr/>
          <p:nvPr/>
        </p:nvGrpSpPr>
        <p:grpSpPr>
          <a:xfrm>
            <a:off x="1320965" y="5109461"/>
            <a:ext cx="4354618" cy="938609"/>
            <a:chOff x="1320965" y="2575831"/>
            <a:chExt cx="4354618" cy="938609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F26AE9A-5422-9D7B-D8B8-3374887B6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965" y="2791043"/>
              <a:ext cx="4354618" cy="7233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E7E8ED"/>
                </a:gs>
                <a:gs pos="75000">
                  <a:srgbClr val="E7E8ED"/>
                </a:gs>
                <a:gs pos="99000">
                  <a:srgbClr val="F1F3FD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270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2A63DA4-27A5-0265-2D8A-01A1D816D384}"/>
                </a:ext>
              </a:extLst>
            </p:cNvPr>
            <p:cNvSpPr txBox="1"/>
            <p:nvPr/>
          </p:nvSpPr>
          <p:spPr>
            <a:xfrm>
              <a:off x="2054475" y="2959453"/>
              <a:ext cx="3037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  <a:latin typeface="Avenir" panose="02000503020000020003" pitchFamily="2" charset="0"/>
                </a:rPr>
                <a:t>Proportion de la population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5D9D2BD-7806-B6F7-C303-79131594F0A5}"/>
                </a:ext>
              </a:extLst>
            </p:cNvPr>
            <p:cNvSpPr txBox="1"/>
            <p:nvPr/>
          </p:nvSpPr>
          <p:spPr>
            <a:xfrm>
              <a:off x="2054475" y="2575831"/>
              <a:ext cx="1560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gradFill>
                    <a:gsLst>
                      <a:gs pos="100000">
                        <a:srgbClr val="242852"/>
                      </a:gs>
                      <a:gs pos="20000">
                        <a:srgbClr val="00B5FF"/>
                      </a:gs>
                    </a:gsLst>
                    <a:path path="circle">
                      <a:fillToRect l="100000" t="100000"/>
                    </a:path>
                  </a:gradFill>
                  <a:latin typeface="Avenir Black" panose="02000503020000020003" pitchFamily="2" charset="0"/>
                </a:rPr>
                <a:t>110,86 %</a:t>
              </a: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F5DEAC09-6D64-A769-12B9-6C633FF160F0}"/>
              </a:ext>
            </a:extLst>
          </p:cNvPr>
          <p:cNvGrpSpPr/>
          <p:nvPr/>
        </p:nvGrpSpPr>
        <p:grpSpPr>
          <a:xfrm>
            <a:off x="1436524" y="2273537"/>
            <a:ext cx="599430" cy="606397"/>
            <a:chOff x="1468177" y="2236164"/>
            <a:chExt cx="599430" cy="606397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D6A2B1E9-444D-B557-5B65-A6E88D759A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8177" y="2236164"/>
              <a:ext cx="599430" cy="606397"/>
              <a:chOff x="1438127" y="1950764"/>
              <a:chExt cx="2706221" cy="2737677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894F23F9-70EA-4E12-4582-C1D60B8396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699998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3F397243-0CB3-4737-2B7F-383ABA21EB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4348" y="1950764"/>
                <a:ext cx="2700000" cy="2699998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BFD0E63D-CCF6-2CCD-15E7-14C151589433}"/>
                </a:ext>
              </a:extLst>
            </p:cNvPr>
            <p:cNvSpPr/>
            <p:nvPr/>
          </p:nvSpPr>
          <p:spPr>
            <a:xfrm>
              <a:off x="1595141" y="2317431"/>
              <a:ext cx="385412" cy="390146"/>
            </a:xfrm>
            <a:custGeom>
              <a:avLst/>
              <a:gdLst>
                <a:gd name="connsiteX0" fmla="*/ 340968 w 385412"/>
                <a:gd name="connsiteY0" fmla="*/ 101767 h 390146"/>
                <a:gd name="connsiteX1" fmla="*/ 381382 w 385412"/>
                <a:gd name="connsiteY1" fmla="*/ 5843 h 390146"/>
                <a:gd name="connsiteX2" fmla="*/ 353628 w 385412"/>
                <a:gd name="connsiteY2" fmla="*/ 5843 h 390146"/>
                <a:gd name="connsiteX3" fmla="*/ 169084 w 385412"/>
                <a:gd name="connsiteY3" fmla="*/ 190387 h 390146"/>
                <a:gd name="connsiteX4" fmla="*/ 8399 w 385412"/>
                <a:gd name="connsiteY4" fmla="*/ 340359 h 390146"/>
                <a:gd name="connsiteX5" fmla="*/ 8399 w 385412"/>
                <a:gd name="connsiteY5" fmla="*/ 381748 h 390146"/>
                <a:gd name="connsiteX6" fmla="*/ 49788 w 385412"/>
                <a:gd name="connsiteY6" fmla="*/ 381748 h 390146"/>
                <a:gd name="connsiteX7" fmla="*/ 196352 w 385412"/>
                <a:gd name="connsiteY7" fmla="*/ 221063 h 390146"/>
                <a:gd name="connsiteX8" fmla="*/ 228976 w 385412"/>
                <a:gd name="connsiteY8" fmla="*/ 227880 h 390146"/>
                <a:gd name="connsiteX9" fmla="*/ 340968 w 385412"/>
                <a:gd name="connsiteY9" fmla="*/ 101767 h 39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412" h="390146">
                  <a:moveTo>
                    <a:pt x="340968" y="101767"/>
                  </a:moveTo>
                  <a:cubicBezTo>
                    <a:pt x="404268" y="30676"/>
                    <a:pt x="381382" y="5843"/>
                    <a:pt x="381382" y="5843"/>
                  </a:cubicBezTo>
                  <a:cubicBezTo>
                    <a:pt x="373592" y="-1948"/>
                    <a:pt x="361419" y="-1948"/>
                    <a:pt x="353628" y="5843"/>
                  </a:cubicBezTo>
                  <a:lnTo>
                    <a:pt x="169084" y="190387"/>
                  </a:lnTo>
                  <a:lnTo>
                    <a:pt x="8399" y="340359"/>
                  </a:lnTo>
                  <a:cubicBezTo>
                    <a:pt x="-2800" y="351558"/>
                    <a:pt x="-2800" y="370061"/>
                    <a:pt x="8399" y="381748"/>
                  </a:cubicBezTo>
                  <a:cubicBezTo>
                    <a:pt x="19599" y="392947"/>
                    <a:pt x="38102" y="392947"/>
                    <a:pt x="49788" y="381748"/>
                  </a:cubicBezTo>
                  <a:lnTo>
                    <a:pt x="196352" y="221063"/>
                  </a:lnTo>
                  <a:cubicBezTo>
                    <a:pt x="203656" y="224471"/>
                    <a:pt x="223132" y="234210"/>
                    <a:pt x="228976" y="227880"/>
                  </a:cubicBezTo>
                  <a:lnTo>
                    <a:pt x="340968" y="101767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DEA5EDC-F579-DA43-ED4E-B88E08336E80}"/>
                </a:ext>
              </a:extLst>
            </p:cNvPr>
            <p:cNvSpPr/>
            <p:nvPr/>
          </p:nvSpPr>
          <p:spPr>
            <a:xfrm>
              <a:off x="1767203" y="2562208"/>
              <a:ext cx="174502" cy="171031"/>
            </a:xfrm>
            <a:custGeom>
              <a:avLst/>
              <a:gdLst>
                <a:gd name="connsiteX0" fmla="*/ 166041 w 174502"/>
                <a:gd name="connsiteY0" fmla="*/ 121244 h 171031"/>
                <a:gd name="connsiteX1" fmla="*/ 37980 w 174502"/>
                <a:gd name="connsiteY1" fmla="*/ 0 h 171031"/>
                <a:gd name="connsiteX2" fmla="*/ 18503 w 174502"/>
                <a:gd name="connsiteY2" fmla="*/ 21912 h 171031"/>
                <a:gd name="connsiteX3" fmla="*/ 0 w 174502"/>
                <a:gd name="connsiteY3" fmla="*/ 30189 h 171031"/>
                <a:gd name="connsiteX4" fmla="*/ 125139 w 174502"/>
                <a:gd name="connsiteY4" fmla="*/ 162632 h 171031"/>
                <a:gd name="connsiteX5" fmla="*/ 166528 w 174502"/>
                <a:gd name="connsiteY5" fmla="*/ 162632 h 171031"/>
                <a:gd name="connsiteX6" fmla="*/ 166041 w 174502"/>
                <a:gd name="connsiteY6" fmla="*/ 121244 h 17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02" h="171031">
                  <a:moveTo>
                    <a:pt x="166041" y="121244"/>
                  </a:moveTo>
                  <a:lnTo>
                    <a:pt x="37980" y="0"/>
                  </a:lnTo>
                  <a:lnTo>
                    <a:pt x="18503" y="21912"/>
                  </a:lnTo>
                  <a:cubicBezTo>
                    <a:pt x="15095" y="25320"/>
                    <a:pt x="9252" y="29702"/>
                    <a:pt x="0" y="30189"/>
                  </a:cubicBezTo>
                  <a:lnTo>
                    <a:pt x="125139" y="162632"/>
                  </a:lnTo>
                  <a:cubicBezTo>
                    <a:pt x="136825" y="173831"/>
                    <a:pt x="155328" y="173831"/>
                    <a:pt x="166528" y="162632"/>
                  </a:cubicBezTo>
                  <a:cubicBezTo>
                    <a:pt x="177240" y="150946"/>
                    <a:pt x="177240" y="132443"/>
                    <a:pt x="166041" y="121244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5DF5039F-55C7-3F4B-B3F2-C278E8F642C0}"/>
                </a:ext>
              </a:extLst>
            </p:cNvPr>
            <p:cNvSpPr/>
            <p:nvPr/>
          </p:nvSpPr>
          <p:spPr>
            <a:xfrm>
              <a:off x="1549596" y="2324197"/>
              <a:ext cx="205725" cy="206212"/>
            </a:xfrm>
            <a:custGeom>
              <a:avLst/>
              <a:gdLst>
                <a:gd name="connsiteX0" fmla="*/ 148512 w 205725"/>
                <a:gd name="connsiteY0" fmla="*/ 205481 h 206212"/>
                <a:gd name="connsiteX1" fmla="*/ 167015 w 205725"/>
                <a:gd name="connsiteY1" fmla="*/ 204995 h 206212"/>
                <a:gd name="connsiteX2" fmla="*/ 170910 w 205725"/>
                <a:gd name="connsiteY2" fmla="*/ 201099 h 206212"/>
                <a:gd name="connsiteX3" fmla="*/ 204508 w 205725"/>
                <a:gd name="connsiteY3" fmla="*/ 167501 h 206212"/>
                <a:gd name="connsiteX4" fmla="*/ 204995 w 205725"/>
                <a:gd name="connsiteY4" fmla="*/ 148998 h 206212"/>
                <a:gd name="connsiteX5" fmla="*/ 175292 w 205725"/>
                <a:gd name="connsiteY5" fmla="*/ 78882 h 206212"/>
                <a:gd name="connsiteX6" fmla="*/ 75960 w 205725"/>
                <a:gd name="connsiteY6" fmla="*/ 0 h 206212"/>
                <a:gd name="connsiteX7" fmla="*/ 67195 w 205725"/>
                <a:gd name="connsiteY7" fmla="*/ 8765 h 206212"/>
                <a:gd name="connsiteX8" fmla="*/ 165554 w 205725"/>
                <a:gd name="connsiteY8" fmla="*/ 107123 h 206212"/>
                <a:gd name="connsiteX9" fmla="*/ 165554 w 205725"/>
                <a:gd name="connsiteY9" fmla="*/ 117348 h 206212"/>
                <a:gd name="connsiteX10" fmla="*/ 155328 w 205725"/>
                <a:gd name="connsiteY10" fmla="*/ 117348 h 206212"/>
                <a:gd name="connsiteX11" fmla="*/ 56970 w 205725"/>
                <a:gd name="connsiteY11" fmla="*/ 18990 h 206212"/>
                <a:gd name="connsiteX12" fmla="*/ 43336 w 205725"/>
                <a:gd name="connsiteY12" fmla="*/ 32624 h 206212"/>
                <a:gd name="connsiteX13" fmla="*/ 141695 w 205725"/>
                <a:gd name="connsiteY13" fmla="*/ 130982 h 206212"/>
                <a:gd name="connsiteX14" fmla="*/ 141695 w 205725"/>
                <a:gd name="connsiteY14" fmla="*/ 141208 h 206212"/>
                <a:gd name="connsiteX15" fmla="*/ 131469 w 205725"/>
                <a:gd name="connsiteY15" fmla="*/ 141208 h 206212"/>
                <a:gd name="connsiteX16" fmla="*/ 33111 w 205725"/>
                <a:gd name="connsiteY16" fmla="*/ 42849 h 206212"/>
                <a:gd name="connsiteX17" fmla="*/ 19477 w 205725"/>
                <a:gd name="connsiteY17" fmla="*/ 56483 h 206212"/>
                <a:gd name="connsiteX18" fmla="*/ 117835 w 205725"/>
                <a:gd name="connsiteY18" fmla="*/ 154841 h 206212"/>
                <a:gd name="connsiteX19" fmla="*/ 117835 w 205725"/>
                <a:gd name="connsiteY19" fmla="*/ 165067 h 206212"/>
                <a:gd name="connsiteX20" fmla="*/ 107610 w 205725"/>
                <a:gd name="connsiteY20" fmla="*/ 165067 h 206212"/>
                <a:gd name="connsiteX21" fmla="*/ 8765 w 205725"/>
                <a:gd name="connsiteY21" fmla="*/ 67195 h 206212"/>
                <a:gd name="connsiteX22" fmla="*/ 0 w 205725"/>
                <a:gd name="connsiteY22" fmla="*/ 75960 h 206212"/>
                <a:gd name="connsiteX23" fmla="*/ 78395 w 205725"/>
                <a:gd name="connsiteY23" fmla="*/ 175779 h 206212"/>
                <a:gd name="connsiteX24" fmla="*/ 148512 w 205725"/>
                <a:gd name="connsiteY24" fmla="*/ 205481 h 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5725" h="206212">
                  <a:moveTo>
                    <a:pt x="148512" y="205481"/>
                  </a:moveTo>
                  <a:cubicBezTo>
                    <a:pt x="148512" y="205481"/>
                    <a:pt x="157276" y="203534"/>
                    <a:pt x="167015" y="204995"/>
                  </a:cubicBezTo>
                  <a:lnTo>
                    <a:pt x="170910" y="201099"/>
                  </a:lnTo>
                  <a:lnTo>
                    <a:pt x="204508" y="167501"/>
                  </a:lnTo>
                  <a:cubicBezTo>
                    <a:pt x="203047" y="158250"/>
                    <a:pt x="204995" y="148998"/>
                    <a:pt x="204995" y="148998"/>
                  </a:cubicBezTo>
                  <a:cubicBezTo>
                    <a:pt x="208403" y="128061"/>
                    <a:pt x="200125" y="103715"/>
                    <a:pt x="175292" y="78882"/>
                  </a:cubicBezTo>
                  <a:cubicBezTo>
                    <a:pt x="134391" y="37980"/>
                    <a:pt x="75960" y="0"/>
                    <a:pt x="75960" y="0"/>
                  </a:cubicBezTo>
                  <a:lnTo>
                    <a:pt x="67195" y="8765"/>
                  </a:lnTo>
                  <a:lnTo>
                    <a:pt x="165554" y="107123"/>
                  </a:lnTo>
                  <a:cubicBezTo>
                    <a:pt x="168475" y="110045"/>
                    <a:pt x="168475" y="114427"/>
                    <a:pt x="165554" y="117348"/>
                  </a:cubicBezTo>
                  <a:cubicBezTo>
                    <a:pt x="162632" y="120270"/>
                    <a:pt x="158250" y="120270"/>
                    <a:pt x="155328" y="117348"/>
                  </a:cubicBezTo>
                  <a:lnTo>
                    <a:pt x="56970" y="18990"/>
                  </a:lnTo>
                  <a:lnTo>
                    <a:pt x="43336" y="32624"/>
                  </a:lnTo>
                  <a:lnTo>
                    <a:pt x="141695" y="130982"/>
                  </a:lnTo>
                  <a:cubicBezTo>
                    <a:pt x="144616" y="133904"/>
                    <a:pt x="144616" y="138286"/>
                    <a:pt x="141695" y="141208"/>
                  </a:cubicBezTo>
                  <a:cubicBezTo>
                    <a:pt x="138773" y="144129"/>
                    <a:pt x="134391" y="144129"/>
                    <a:pt x="131469" y="141208"/>
                  </a:cubicBezTo>
                  <a:lnTo>
                    <a:pt x="33111" y="42849"/>
                  </a:lnTo>
                  <a:lnTo>
                    <a:pt x="19477" y="56483"/>
                  </a:lnTo>
                  <a:lnTo>
                    <a:pt x="117835" y="154841"/>
                  </a:lnTo>
                  <a:cubicBezTo>
                    <a:pt x="120757" y="157763"/>
                    <a:pt x="120757" y="162145"/>
                    <a:pt x="117835" y="165067"/>
                  </a:cubicBezTo>
                  <a:cubicBezTo>
                    <a:pt x="114914" y="167988"/>
                    <a:pt x="110532" y="167988"/>
                    <a:pt x="107610" y="165067"/>
                  </a:cubicBezTo>
                  <a:lnTo>
                    <a:pt x="8765" y="67195"/>
                  </a:lnTo>
                  <a:lnTo>
                    <a:pt x="0" y="75960"/>
                  </a:lnTo>
                  <a:cubicBezTo>
                    <a:pt x="0" y="75960"/>
                    <a:pt x="41388" y="138286"/>
                    <a:pt x="78395" y="175779"/>
                  </a:cubicBezTo>
                  <a:cubicBezTo>
                    <a:pt x="103228" y="200612"/>
                    <a:pt x="127574" y="208890"/>
                    <a:pt x="148512" y="205481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81054487-1F18-3B47-CAA8-633D2516C3E6}"/>
              </a:ext>
            </a:extLst>
          </p:cNvPr>
          <p:cNvGrpSpPr/>
          <p:nvPr/>
        </p:nvGrpSpPr>
        <p:grpSpPr>
          <a:xfrm>
            <a:off x="1436524" y="3868530"/>
            <a:ext cx="598052" cy="598052"/>
            <a:chOff x="1456423" y="3858700"/>
            <a:chExt cx="598052" cy="598052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629B81B3-2FF8-1FDC-99D2-30CB7895A6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6423" y="3858700"/>
              <a:ext cx="598052" cy="598052"/>
              <a:chOff x="1438127" y="1988443"/>
              <a:chExt cx="2700000" cy="270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1A7AF732-0DC0-1DDE-5A72-1FD6F84087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DB278EE0-9EA2-7500-37D1-3777AE25C1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7B606A8A-8FB9-DB88-DA3F-4849376795AB}"/>
                </a:ext>
              </a:extLst>
            </p:cNvPr>
            <p:cNvSpPr/>
            <p:nvPr/>
          </p:nvSpPr>
          <p:spPr>
            <a:xfrm>
              <a:off x="1542576" y="4003931"/>
              <a:ext cx="342306" cy="233723"/>
            </a:xfrm>
            <a:custGeom>
              <a:avLst/>
              <a:gdLst>
                <a:gd name="connsiteX0" fmla="*/ 204508 w 342306"/>
                <a:gd name="connsiteY0" fmla="*/ 29702 h 233723"/>
                <a:gd name="connsiteX1" fmla="*/ 204508 w 342306"/>
                <a:gd name="connsiteY1" fmla="*/ 49179 h 233723"/>
                <a:gd name="connsiteX2" fmla="*/ 214246 w 342306"/>
                <a:gd name="connsiteY2" fmla="*/ 48692 h 233723"/>
                <a:gd name="connsiteX3" fmla="*/ 223985 w 342306"/>
                <a:gd name="connsiteY3" fmla="*/ 49179 h 233723"/>
                <a:gd name="connsiteX4" fmla="*/ 223985 w 342306"/>
                <a:gd name="connsiteY4" fmla="*/ 29702 h 233723"/>
                <a:gd name="connsiteX5" fmla="*/ 277546 w 342306"/>
                <a:gd name="connsiteY5" fmla="*/ 40902 h 233723"/>
                <a:gd name="connsiteX6" fmla="*/ 270242 w 342306"/>
                <a:gd name="connsiteY6" fmla="*/ 58431 h 233723"/>
                <a:gd name="connsiteX7" fmla="*/ 288258 w 342306"/>
                <a:gd name="connsiteY7" fmla="*/ 66222 h 233723"/>
                <a:gd name="connsiteX8" fmla="*/ 295562 w 342306"/>
                <a:gd name="connsiteY8" fmla="*/ 48205 h 233723"/>
                <a:gd name="connsiteX9" fmla="*/ 321369 w 342306"/>
                <a:gd name="connsiteY9" fmla="*/ 63787 h 233723"/>
                <a:gd name="connsiteX10" fmla="*/ 342307 w 342306"/>
                <a:gd name="connsiteY10" fmla="*/ 42849 h 233723"/>
                <a:gd name="connsiteX11" fmla="*/ 214246 w 342306"/>
                <a:gd name="connsiteY11" fmla="*/ 0 h 233723"/>
                <a:gd name="connsiteX12" fmla="*/ 0 w 342306"/>
                <a:gd name="connsiteY12" fmla="*/ 214246 h 233723"/>
                <a:gd name="connsiteX13" fmla="*/ 0 w 342306"/>
                <a:gd name="connsiteY13" fmla="*/ 233723 h 233723"/>
                <a:gd name="connsiteX14" fmla="*/ 29215 w 342306"/>
                <a:gd name="connsiteY14" fmla="*/ 233723 h 233723"/>
                <a:gd name="connsiteX15" fmla="*/ 29215 w 342306"/>
                <a:gd name="connsiteY15" fmla="*/ 214246 h 233723"/>
                <a:gd name="connsiteX16" fmla="*/ 38467 w 342306"/>
                <a:gd name="connsiteY16" fmla="*/ 156789 h 233723"/>
                <a:gd name="connsiteX17" fmla="*/ 56483 w 342306"/>
                <a:gd name="connsiteY17" fmla="*/ 164093 h 233723"/>
                <a:gd name="connsiteX18" fmla="*/ 63300 w 342306"/>
                <a:gd name="connsiteY18" fmla="*/ 146077 h 233723"/>
                <a:gd name="connsiteX19" fmla="*/ 45284 w 342306"/>
                <a:gd name="connsiteY19" fmla="*/ 138773 h 233723"/>
                <a:gd name="connsiteX20" fmla="*/ 74499 w 342306"/>
                <a:gd name="connsiteY20" fmla="*/ 93489 h 233723"/>
                <a:gd name="connsiteX21" fmla="*/ 88133 w 342306"/>
                <a:gd name="connsiteY21" fmla="*/ 107123 h 233723"/>
                <a:gd name="connsiteX22" fmla="*/ 101767 w 342306"/>
                <a:gd name="connsiteY22" fmla="*/ 93002 h 233723"/>
                <a:gd name="connsiteX23" fmla="*/ 88133 w 342306"/>
                <a:gd name="connsiteY23" fmla="*/ 79368 h 233723"/>
                <a:gd name="connsiteX24" fmla="*/ 132930 w 342306"/>
                <a:gd name="connsiteY24" fmla="*/ 48205 h 233723"/>
                <a:gd name="connsiteX25" fmla="*/ 140234 w 342306"/>
                <a:gd name="connsiteY25" fmla="*/ 66222 h 233723"/>
                <a:gd name="connsiteX26" fmla="*/ 158250 w 342306"/>
                <a:gd name="connsiteY26" fmla="*/ 58431 h 233723"/>
                <a:gd name="connsiteX27" fmla="*/ 150946 w 342306"/>
                <a:gd name="connsiteY27" fmla="*/ 40415 h 233723"/>
                <a:gd name="connsiteX28" fmla="*/ 204508 w 342306"/>
                <a:gd name="connsiteY28" fmla="*/ 29702 h 23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2306" h="233723">
                  <a:moveTo>
                    <a:pt x="204508" y="29702"/>
                  </a:moveTo>
                  <a:lnTo>
                    <a:pt x="204508" y="49179"/>
                  </a:lnTo>
                  <a:cubicBezTo>
                    <a:pt x="207916" y="49179"/>
                    <a:pt x="210838" y="48692"/>
                    <a:pt x="214246" y="48692"/>
                  </a:cubicBezTo>
                  <a:cubicBezTo>
                    <a:pt x="217655" y="48692"/>
                    <a:pt x="220576" y="48692"/>
                    <a:pt x="223985" y="49179"/>
                  </a:cubicBezTo>
                  <a:lnTo>
                    <a:pt x="223985" y="29702"/>
                  </a:lnTo>
                  <a:cubicBezTo>
                    <a:pt x="242975" y="30676"/>
                    <a:pt x="260991" y="34572"/>
                    <a:pt x="277546" y="40902"/>
                  </a:cubicBezTo>
                  <a:lnTo>
                    <a:pt x="270242" y="58431"/>
                  </a:lnTo>
                  <a:cubicBezTo>
                    <a:pt x="276572" y="60865"/>
                    <a:pt x="282415" y="63300"/>
                    <a:pt x="288258" y="66222"/>
                  </a:cubicBezTo>
                  <a:lnTo>
                    <a:pt x="295562" y="48205"/>
                  </a:lnTo>
                  <a:cubicBezTo>
                    <a:pt x="304814" y="52588"/>
                    <a:pt x="313091" y="57944"/>
                    <a:pt x="321369" y="63787"/>
                  </a:cubicBezTo>
                  <a:lnTo>
                    <a:pt x="342307" y="42849"/>
                  </a:lnTo>
                  <a:cubicBezTo>
                    <a:pt x="306761" y="16068"/>
                    <a:pt x="262451" y="0"/>
                    <a:pt x="214246" y="0"/>
                  </a:cubicBezTo>
                  <a:cubicBezTo>
                    <a:pt x="95924" y="0"/>
                    <a:pt x="0" y="95924"/>
                    <a:pt x="0" y="214246"/>
                  </a:cubicBezTo>
                  <a:lnTo>
                    <a:pt x="0" y="233723"/>
                  </a:lnTo>
                  <a:lnTo>
                    <a:pt x="29215" y="233723"/>
                  </a:lnTo>
                  <a:lnTo>
                    <a:pt x="29215" y="214246"/>
                  </a:lnTo>
                  <a:cubicBezTo>
                    <a:pt x="29215" y="194282"/>
                    <a:pt x="32624" y="174805"/>
                    <a:pt x="38467" y="156789"/>
                  </a:cubicBezTo>
                  <a:lnTo>
                    <a:pt x="56483" y="164093"/>
                  </a:lnTo>
                  <a:cubicBezTo>
                    <a:pt x="58431" y="157763"/>
                    <a:pt x="60865" y="151920"/>
                    <a:pt x="63300" y="146077"/>
                  </a:cubicBezTo>
                  <a:lnTo>
                    <a:pt x="45284" y="138773"/>
                  </a:lnTo>
                  <a:cubicBezTo>
                    <a:pt x="52588" y="122218"/>
                    <a:pt x="62813" y="106636"/>
                    <a:pt x="74499" y="93489"/>
                  </a:cubicBezTo>
                  <a:lnTo>
                    <a:pt x="88133" y="107123"/>
                  </a:lnTo>
                  <a:cubicBezTo>
                    <a:pt x="92515" y="102254"/>
                    <a:pt x="96898" y="97385"/>
                    <a:pt x="101767" y="93002"/>
                  </a:cubicBezTo>
                  <a:lnTo>
                    <a:pt x="88133" y="79368"/>
                  </a:lnTo>
                  <a:cubicBezTo>
                    <a:pt x="101280" y="67195"/>
                    <a:pt x="116375" y="56483"/>
                    <a:pt x="132930" y="48205"/>
                  </a:cubicBezTo>
                  <a:lnTo>
                    <a:pt x="140234" y="66222"/>
                  </a:lnTo>
                  <a:cubicBezTo>
                    <a:pt x="146077" y="63300"/>
                    <a:pt x="151920" y="60865"/>
                    <a:pt x="158250" y="58431"/>
                  </a:cubicBezTo>
                  <a:lnTo>
                    <a:pt x="150946" y="40415"/>
                  </a:lnTo>
                  <a:cubicBezTo>
                    <a:pt x="167501" y="34085"/>
                    <a:pt x="185518" y="30676"/>
                    <a:pt x="204508" y="2970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44EE88D0-015A-EB60-FA80-B314637E519E}"/>
                </a:ext>
              </a:extLst>
            </p:cNvPr>
            <p:cNvSpPr/>
            <p:nvPr/>
          </p:nvSpPr>
          <p:spPr>
            <a:xfrm>
              <a:off x="1907769" y="4095473"/>
              <a:ext cx="63299" cy="142181"/>
            </a:xfrm>
            <a:custGeom>
              <a:avLst/>
              <a:gdLst>
                <a:gd name="connsiteX0" fmla="*/ 24833 w 63299"/>
                <a:gd name="connsiteY0" fmla="*/ 0 h 142181"/>
                <a:gd name="connsiteX1" fmla="*/ 3895 w 63299"/>
                <a:gd name="connsiteY1" fmla="*/ 20938 h 142181"/>
                <a:gd name="connsiteX2" fmla="*/ 18016 w 63299"/>
                <a:gd name="connsiteY2" fmla="*/ 46745 h 142181"/>
                <a:gd name="connsiteX3" fmla="*/ 0 w 63299"/>
                <a:gd name="connsiteY3" fmla="*/ 54535 h 142181"/>
                <a:gd name="connsiteX4" fmla="*/ 6817 w 63299"/>
                <a:gd name="connsiteY4" fmla="*/ 72552 h 142181"/>
                <a:gd name="connsiteX5" fmla="*/ 24833 w 63299"/>
                <a:gd name="connsiteY5" fmla="*/ 65248 h 142181"/>
                <a:gd name="connsiteX6" fmla="*/ 34085 w 63299"/>
                <a:gd name="connsiteY6" fmla="*/ 122705 h 142181"/>
                <a:gd name="connsiteX7" fmla="*/ 34085 w 63299"/>
                <a:gd name="connsiteY7" fmla="*/ 142182 h 142181"/>
                <a:gd name="connsiteX8" fmla="*/ 63300 w 63299"/>
                <a:gd name="connsiteY8" fmla="*/ 142182 h 142181"/>
                <a:gd name="connsiteX9" fmla="*/ 63300 w 63299"/>
                <a:gd name="connsiteY9" fmla="*/ 122705 h 142181"/>
                <a:gd name="connsiteX10" fmla="*/ 24833 w 63299"/>
                <a:gd name="connsiteY10" fmla="*/ 0 h 14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99" h="142181">
                  <a:moveTo>
                    <a:pt x="24833" y="0"/>
                  </a:moveTo>
                  <a:lnTo>
                    <a:pt x="3895" y="20938"/>
                  </a:lnTo>
                  <a:cubicBezTo>
                    <a:pt x="9252" y="29215"/>
                    <a:pt x="14121" y="37980"/>
                    <a:pt x="18016" y="46745"/>
                  </a:cubicBezTo>
                  <a:lnTo>
                    <a:pt x="0" y="54535"/>
                  </a:lnTo>
                  <a:cubicBezTo>
                    <a:pt x="2435" y="60378"/>
                    <a:pt x="4869" y="66708"/>
                    <a:pt x="6817" y="72552"/>
                  </a:cubicBezTo>
                  <a:lnTo>
                    <a:pt x="24833" y="65248"/>
                  </a:lnTo>
                  <a:cubicBezTo>
                    <a:pt x="30676" y="83264"/>
                    <a:pt x="34085" y="102741"/>
                    <a:pt x="34085" y="122705"/>
                  </a:cubicBezTo>
                  <a:lnTo>
                    <a:pt x="34085" y="142182"/>
                  </a:lnTo>
                  <a:lnTo>
                    <a:pt x="63300" y="142182"/>
                  </a:lnTo>
                  <a:lnTo>
                    <a:pt x="63300" y="122705"/>
                  </a:lnTo>
                  <a:cubicBezTo>
                    <a:pt x="63300" y="76934"/>
                    <a:pt x="49179" y="35058"/>
                    <a:pt x="248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C8524F5E-3E91-AF7F-3BE0-2AFD102641D7}"/>
                </a:ext>
              </a:extLst>
            </p:cNvPr>
            <p:cNvSpPr/>
            <p:nvPr/>
          </p:nvSpPr>
          <p:spPr>
            <a:xfrm>
              <a:off x="1736239" y="4057493"/>
              <a:ext cx="186137" cy="186624"/>
            </a:xfrm>
            <a:custGeom>
              <a:avLst/>
              <a:gdLst>
                <a:gd name="connsiteX0" fmla="*/ 6950 w 186137"/>
                <a:gd name="connsiteY0" fmla="*/ 151920 h 186624"/>
                <a:gd name="connsiteX1" fmla="*/ 4515 w 186137"/>
                <a:gd name="connsiteY1" fmla="*/ 154355 h 186624"/>
                <a:gd name="connsiteX2" fmla="*/ 6950 w 186137"/>
                <a:gd name="connsiteY2" fmla="*/ 182109 h 186624"/>
                <a:gd name="connsiteX3" fmla="*/ 34704 w 186137"/>
                <a:gd name="connsiteY3" fmla="*/ 179675 h 186624"/>
                <a:gd name="connsiteX4" fmla="*/ 186137 w 186137"/>
                <a:gd name="connsiteY4" fmla="*/ 0 h 186624"/>
                <a:gd name="connsiteX5" fmla="*/ 6950 w 186137"/>
                <a:gd name="connsiteY5" fmla="*/ 151920 h 18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137" h="186624">
                  <a:moveTo>
                    <a:pt x="6950" y="151920"/>
                  </a:moveTo>
                  <a:cubicBezTo>
                    <a:pt x="5976" y="152407"/>
                    <a:pt x="5489" y="153381"/>
                    <a:pt x="4515" y="154355"/>
                  </a:cubicBezTo>
                  <a:cubicBezTo>
                    <a:pt x="-2302" y="162632"/>
                    <a:pt x="-1328" y="174805"/>
                    <a:pt x="6950" y="182109"/>
                  </a:cubicBezTo>
                  <a:cubicBezTo>
                    <a:pt x="15228" y="188926"/>
                    <a:pt x="27401" y="187952"/>
                    <a:pt x="34704" y="179675"/>
                  </a:cubicBezTo>
                  <a:lnTo>
                    <a:pt x="186137" y="0"/>
                  </a:lnTo>
                  <a:lnTo>
                    <a:pt x="6950" y="15192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81D97C93-5EB9-4E02-DC98-B6B15AA6CF5E}"/>
              </a:ext>
            </a:extLst>
          </p:cNvPr>
          <p:cNvGrpSpPr/>
          <p:nvPr/>
        </p:nvGrpSpPr>
        <p:grpSpPr>
          <a:xfrm>
            <a:off x="1436524" y="5405362"/>
            <a:ext cx="598052" cy="598052"/>
            <a:chOff x="1456423" y="5416710"/>
            <a:chExt cx="598052" cy="598052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38F26D2A-A5CB-4999-1E34-44F84DEA12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6423" y="5416710"/>
              <a:ext cx="598052" cy="598052"/>
              <a:chOff x="1438127" y="1988443"/>
              <a:chExt cx="2700000" cy="2700000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EECD84EE-1F84-10E5-2513-8A028E8439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A36F3676-92E9-4D45-9D8B-0DFC4FB6B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1" name="Graphique 79" descr="Homme et femme avec un remplissage uni">
              <a:extLst>
                <a:ext uri="{FF2B5EF4-FFF2-40B4-BE49-F238E27FC236}">
                  <a16:creationId xmlns:a16="http://schemas.microsoft.com/office/drawing/2014/main" id="{09346225-96C8-F6F1-3FEE-8CB740BC9B59}"/>
                </a:ext>
              </a:extLst>
            </p:cNvPr>
            <p:cNvGrpSpPr/>
            <p:nvPr/>
          </p:nvGrpSpPr>
          <p:grpSpPr>
            <a:xfrm>
              <a:off x="1586879" y="5505095"/>
              <a:ext cx="340339" cy="389538"/>
              <a:chOff x="1586879" y="5505095"/>
              <a:chExt cx="340339" cy="389538"/>
            </a:xfr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</p:grpSpPr>
          <p:sp>
            <p:nvSpPr>
              <p:cNvPr id="102" name="Forme libre 101">
                <a:extLst>
                  <a:ext uri="{FF2B5EF4-FFF2-40B4-BE49-F238E27FC236}">
                    <a16:creationId xmlns:a16="http://schemas.microsoft.com/office/drawing/2014/main" id="{2F8B3B9F-E75A-22C7-1E4A-0B8C9B45357C}"/>
                  </a:ext>
                </a:extLst>
              </p:cNvPr>
              <p:cNvSpPr/>
              <p:nvPr/>
            </p:nvSpPr>
            <p:spPr>
              <a:xfrm>
                <a:off x="1644830" y="5505095"/>
                <a:ext cx="68169" cy="68169"/>
              </a:xfrm>
              <a:custGeom>
                <a:avLst/>
                <a:gdLst>
                  <a:gd name="connsiteX0" fmla="*/ 68169 w 68169"/>
                  <a:gd name="connsiteY0" fmla="*/ 34085 h 68169"/>
                  <a:gd name="connsiteX1" fmla="*/ 34085 w 68169"/>
                  <a:gd name="connsiteY1" fmla="*/ 68169 h 68169"/>
                  <a:gd name="connsiteX2" fmla="*/ 0 w 68169"/>
                  <a:gd name="connsiteY2" fmla="*/ 34085 h 68169"/>
                  <a:gd name="connsiteX3" fmla="*/ 34085 w 68169"/>
                  <a:gd name="connsiteY3" fmla="*/ 0 h 68169"/>
                  <a:gd name="connsiteX4" fmla="*/ 68169 w 68169"/>
                  <a:gd name="connsiteY4" fmla="*/ 34085 h 6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69" h="68169">
                    <a:moveTo>
                      <a:pt x="68169" y="34085"/>
                    </a:moveTo>
                    <a:cubicBezTo>
                      <a:pt x="68169" y="52909"/>
                      <a:pt x="52909" y="68169"/>
                      <a:pt x="34085" y="68169"/>
                    </a:cubicBezTo>
                    <a:cubicBezTo>
                      <a:pt x="15260" y="68169"/>
                      <a:pt x="0" y="52909"/>
                      <a:pt x="0" y="34085"/>
                    </a:cubicBezTo>
                    <a:cubicBezTo>
                      <a:pt x="0" y="15260"/>
                      <a:pt x="15260" y="0"/>
                      <a:pt x="34085" y="0"/>
                    </a:cubicBezTo>
                    <a:cubicBezTo>
                      <a:pt x="52909" y="0"/>
                      <a:pt x="68169" y="15260"/>
                      <a:pt x="68169" y="34085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" name="Forme libre 102">
                <a:extLst>
                  <a:ext uri="{FF2B5EF4-FFF2-40B4-BE49-F238E27FC236}">
                    <a16:creationId xmlns:a16="http://schemas.microsoft.com/office/drawing/2014/main" id="{D1231D47-7AA8-D948-478F-858C91FDB00D}"/>
                  </a:ext>
                </a:extLst>
              </p:cNvPr>
              <p:cNvSpPr/>
              <p:nvPr/>
            </p:nvSpPr>
            <p:spPr>
              <a:xfrm>
                <a:off x="1800646" y="5505095"/>
                <a:ext cx="68169" cy="68169"/>
              </a:xfrm>
              <a:custGeom>
                <a:avLst/>
                <a:gdLst>
                  <a:gd name="connsiteX0" fmla="*/ 68169 w 68169"/>
                  <a:gd name="connsiteY0" fmla="*/ 34085 h 68169"/>
                  <a:gd name="connsiteX1" fmla="*/ 34085 w 68169"/>
                  <a:gd name="connsiteY1" fmla="*/ 68169 h 68169"/>
                  <a:gd name="connsiteX2" fmla="*/ 0 w 68169"/>
                  <a:gd name="connsiteY2" fmla="*/ 34085 h 68169"/>
                  <a:gd name="connsiteX3" fmla="*/ 34085 w 68169"/>
                  <a:gd name="connsiteY3" fmla="*/ 0 h 68169"/>
                  <a:gd name="connsiteX4" fmla="*/ 68169 w 68169"/>
                  <a:gd name="connsiteY4" fmla="*/ 34085 h 6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69" h="68169">
                    <a:moveTo>
                      <a:pt x="68169" y="34085"/>
                    </a:moveTo>
                    <a:cubicBezTo>
                      <a:pt x="68169" y="52909"/>
                      <a:pt x="52909" y="68169"/>
                      <a:pt x="34085" y="68169"/>
                    </a:cubicBezTo>
                    <a:cubicBezTo>
                      <a:pt x="15260" y="68169"/>
                      <a:pt x="0" y="52909"/>
                      <a:pt x="0" y="34085"/>
                    </a:cubicBezTo>
                    <a:cubicBezTo>
                      <a:pt x="0" y="15260"/>
                      <a:pt x="15260" y="0"/>
                      <a:pt x="34085" y="0"/>
                    </a:cubicBezTo>
                    <a:cubicBezTo>
                      <a:pt x="52909" y="0"/>
                      <a:pt x="68169" y="15260"/>
                      <a:pt x="68169" y="34085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Forme libre 103">
                <a:extLst>
                  <a:ext uri="{FF2B5EF4-FFF2-40B4-BE49-F238E27FC236}">
                    <a16:creationId xmlns:a16="http://schemas.microsoft.com/office/drawing/2014/main" id="{F7959401-446B-3556-0E75-324B08E3ADED}"/>
                  </a:ext>
                </a:extLst>
              </p:cNvPr>
              <p:cNvSpPr/>
              <p:nvPr/>
            </p:nvSpPr>
            <p:spPr>
              <a:xfrm>
                <a:off x="1586879" y="5583003"/>
                <a:ext cx="340339" cy="311630"/>
              </a:xfrm>
              <a:custGeom>
                <a:avLst/>
                <a:gdLst>
                  <a:gd name="connsiteX0" fmla="*/ 339879 w 340339"/>
                  <a:gd name="connsiteY0" fmla="*/ 136825 h 311630"/>
                  <a:gd name="connsiteX1" fmla="*/ 312125 w 340339"/>
                  <a:gd name="connsiteY1" fmla="*/ 34085 h 311630"/>
                  <a:gd name="connsiteX2" fmla="*/ 307742 w 340339"/>
                  <a:gd name="connsiteY2" fmla="*/ 26294 h 311630"/>
                  <a:gd name="connsiteX3" fmla="*/ 274145 w 340339"/>
                  <a:gd name="connsiteY3" fmla="*/ 4869 h 311630"/>
                  <a:gd name="connsiteX4" fmla="*/ 247851 w 340339"/>
                  <a:gd name="connsiteY4" fmla="*/ 0 h 311630"/>
                  <a:gd name="connsiteX5" fmla="*/ 221557 w 340339"/>
                  <a:gd name="connsiteY5" fmla="*/ 4382 h 311630"/>
                  <a:gd name="connsiteX6" fmla="*/ 187959 w 340339"/>
                  <a:gd name="connsiteY6" fmla="*/ 25807 h 311630"/>
                  <a:gd name="connsiteX7" fmla="*/ 183577 w 340339"/>
                  <a:gd name="connsiteY7" fmla="*/ 33598 h 311630"/>
                  <a:gd name="connsiteX8" fmla="*/ 169943 w 340339"/>
                  <a:gd name="connsiteY8" fmla="*/ 84725 h 311630"/>
                  <a:gd name="connsiteX9" fmla="*/ 156309 w 340339"/>
                  <a:gd name="connsiteY9" fmla="*/ 34085 h 311630"/>
                  <a:gd name="connsiteX10" fmla="*/ 151927 w 340339"/>
                  <a:gd name="connsiteY10" fmla="*/ 26294 h 311630"/>
                  <a:gd name="connsiteX11" fmla="*/ 118329 w 340339"/>
                  <a:gd name="connsiteY11" fmla="*/ 4869 h 311630"/>
                  <a:gd name="connsiteX12" fmla="*/ 92035 w 340339"/>
                  <a:gd name="connsiteY12" fmla="*/ 0 h 311630"/>
                  <a:gd name="connsiteX13" fmla="*/ 65742 w 340339"/>
                  <a:gd name="connsiteY13" fmla="*/ 4382 h 311630"/>
                  <a:gd name="connsiteX14" fmla="*/ 32144 w 340339"/>
                  <a:gd name="connsiteY14" fmla="*/ 25807 h 311630"/>
                  <a:gd name="connsiteX15" fmla="*/ 27762 w 340339"/>
                  <a:gd name="connsiteY15" fmla="*/ 33598 h 311630"/>
                  <a:gd name="connsiteX16" fmla="*/ 494 w 340339"/>
                  <a:gd name="connsiteY16" fmla="*/ 136338 h 311630"/>
                  <a:gd name="connsiteX17" fmla="*/ 10719 w 340339"/>
                  <a:gd name="connsiteY17" fmla="*/ 154841 h 311630"/>
                  <a:gd name="connsiteX18" fmla="*/ 14128 w 340339"/>
                  <a:gd name="connsiteY18" fmla="*/ 155815 h 311630"/>
                  <a:gd name="connsiteX19" fmla="*/ 28249 w 340339"/>
                  <a:gd name="connsiteY19" fmla="*/ 145103 h 311630"/>
                  <a:gd name="connsiteX20" fmla="*/ 53082 w 340339"/>
                  <a:gd name="connsiteY20" fmla="*/ 51614 h 311630"/>
                  <a:gd name="connsiteX21" fmla="*/ 53082 w 340339"/>
                  <a:gd name="connsiteY21" fmla="*/ 160685 h 311630"/>
                  <a:gd name="connsiteX22" fmla="*/ 53082 w 340339"/>
                  <a:gd name="connsiteY22" fmla="*/ 311631 h 311630"/>
                  <a:gd name="connsiteX23" fmla="*/ 82297 w 340339"/>
                  <a:gd name="connsiteY23" fmla="*/ 311631 h 311630"/>
                  <a:gd name="connsiteX24" fmla="*/ 82297 w 340339"/>
                  <a:gd name="connsiteY24" fmla="*/ 160685 h 311630"/>
                  <a:gd name="connsiteX25" fmla="*/ 101774 w 340339"/>
                  <a:gd name="connsiteY25" fmla="*/ 160685 h 311630"/>
                  <a:gd name="connsiteX26" fmla="*/ 101774 w 340339"/>
                  <a:gd name="connsiteY26" fmla="*/ 311631 h 311630"/>
                  <a:gd name="connsiteX27" fmla="*/ 130989 w 340339"/>
                  <a:gd name="connsiteY27" fmla="*/ 311631 h 311630"/>
                  <a:gd name="connsiteX28" fmla="*/ 130989 w 340339"/>
                  <a:gd name="connsiteY28" fmla="*/ 160685 h 311630"/>
                  <a:gd name="connsiteX29" fmla="*/ 130989 w 340339"/>
                  <a:gd name="connsiteY29" fmla="*/ 51614 h 311630"/>
                  <a:gd name="connsiteX30" fmla="*/ 155822 w 340339"/>
                  <a:gd name="connsiteY30" fmla="*/ 144616 h 311630"/>
                  <a:gd name="connsiteX31" fmla="*/ 169943 w 340339"/>
                  <a:gd name="connsiteY31" fmla="*/ 155328 h 311630"/>
                  <a:gd name="connsiteX32" fmla="*/ 173838 w 340339"/>
                  <a:gd name="connsiteY32" fmla="*/ 154841 h 311630"/>
                  <a:gd name="connsiteX33" fmla="*/ 183090 w 340339"/>
                  <a:gd name="connsiteY33" fmla="*/ 146077 h 311630"/>
                  <a:gd name="connsiteX34" fmla="*/ 208897 w 340339"/>
                  <a:gd name="connsiteY34" fmla="*/ 51614 h 311630"/>
                  <a:gd name="connsiteX35" fmla="*/ 208897 w 340339"/>
                  <a:gd name="connsiteY35" fmla="*/ 91055 h 311630"/>
                  <a:gd name="connsiteX36" fmla="*/ 181142 w 340339"/>
                  <a:gd name="connsiteY36" fmla="*/ 194769 h 311630"/>
                  <a:gd name="connsiteX37" fmla="*/ 208897 w 340339"/>
                  <a:gd name="connsiteY37" fmla="*/ 194769 h 311630"/>
                  <a:gd name="connsiteX38" fmla="*/ 208897 w 340339"/>
                  <a:gd name="connsiteY38" fmla="*/ 311631 h 311630"/>
                  <a:gd name="connsiteX39" fmla="*/ 238112 w 340339"/>
                  <a:gd name="connsiteY39" fmla="*/ 311631 h 311630"/>
                  <a:gd name="connsiteX40" fmla="*/ 238112 w 340339"/>
                  <a:gd name="connsiteY40" fmla="*/ 194769 h 311630"/>
                  <a:gd name="connsiteX41" fmla="*/ 257589 w 340339"/>
                  <a:gd name="connsiteY41" fmla="*/ 194769 h 311630"/>
                  <a:gd name="connsiteX42" fmla="*/ 257589 w 340339"/>
                  <a:gd name="connsiteY42" fmla="*/ 311631 h 311630"/>
                  <a:gd name="connsiteX43" fmla="*/ 286805 w 340339"/>
                  <a:gd name="connsiteY43" fmla="*/ 311631 h 311630"/>
                  <a:gd name="connsiteX44" fmla="*/ 286805 w 340339"/>
                  <a:gd name="connsiteY44" fmla="*/ 194769 h 311630"/>
                  <a:gd name="connsiteX45" fmla="*/ 314559 w 340339"/>
                  <a:gd name="connsiteY45" fmla="*/ 194769 h 311630"/>
                  <a:gd name="connsiteX46" fmla="*/ 286805 w 340339"/>
                  <a:gd name="connsiteY46" fmla="*/ 91055 h 311630"/>
                  <a:gd name="connsiteX47" fmla="*/ 286805 w 340339"/>
                  <a:gd name="connsiteY47" fmla="*/ 51614 h 311630"/>
                  <a:gd name="connsiteX48" fmla="*/ 311638 w 340339"/>
                  <a:gd name="connsiteY48" fmla="*/ 144616 h 311630"/>
                  <a:gd name="connsiteX49" fmla="*/ 325758 w 340339"/>
                  <a:gd name="connsiteY49" fmla="*/ 155328 h 311630"/>
                  <a:gd name="connsiteX50" fmla="*/ 329654 w 340339"/>
                  <a:gd name="connsiteY50" fmla="*/ 154841 h 311630"/>
                  <a:gd name="connsiteX51" fmla="*/ 339879 w 340339"/>
                  <a:gd name="connsiteY51" fmla="*/ 136825 h 31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40339" h="311630">
                    <a:moveTo>
                      <a:pt x="339879" y="136825"/>
                    </a:moveTo>
                    <a:lnTo>
                      <a:pt x="312125" y="34085"/>
                    </a:lnTo>
                    <a:cubicBezTo>
                      <a:pt x="311151" y="31163"/>
                      <a:pt x="309690" y="28242"/>
                      <a:pt x="307742" y="26294"/>
                    </a:cubicBezTo>
                    <a:cubicBezTo>
                      <a:pt x="298491" y="16555"/>
                      <a:pt x="286805" y="9252"/>
                      <a:pt x="274145" y="4869"/>
                    </a:cubicBezTo>
                    <a:cubicBezTo>
                      <a:pt x="265867" y="1461"/>
                      <a:pt x="257102" y="0"/>
                      <a:pt x="247851" y="0"/>
                    </a:cubicBezTo>
                    <a:cubicBezTo>
                      <a:pt x="238599" y="0"/>
                      <a:pt x="229835" y="1461"/>
                      <a:pt x="221557" y="4382"/>
                    </a:cubicBezTo>
                    <a:cubicBezTo>
                      <a:pt x="208410" y="8765"/>
                      <a:pt x="197211" y="16068"/>
                      <a:pt x="187959" y="25807"/>
                    </a:cubicBezTo>
                    <a:cubicBezTo>
                      <a:pt x="186012" y="28242"/>
                      <a:pt x="184551" y="30676"/>
                      <a:pt x="183577" y="33598"/>
                    </a:cubicBezTo>
                    <a:lnTo>
                      <a:pt x="169943" y="84725"/>
                    </a:lnTo>
                    <a:lnTo>
                      <a:pt x="156309" y="34085"/>
                    </a:lnTo>
                    <a:cubicBezTo>
                      <a:pt x="155335" y="31163"/>
                      <a:pt x="153875" y="28242"/>
                      <a:pt x="151927" y="26294"/>
                    </a:cubicBezTo>
                    <a:cubicBezTo>
                      <a:pt x="142675" y="16555"/>
                      <a:pt x="130989" y="9252"/>
                      <a:pt x="118329" y="4869"/>
                    </a:cubicBezTo>
                    <a:cubicBezTo>
                      <a:pt x="110052" y="1461"/>
                      <a:pt x="101287" y="0"/>
                      <a:pt x="92035" y="0"/>
                    </a:cubicBezTo>
                    <a:cubicBezTo>
                      <a:pt x="82784" y="0"/>
                      <a:pt x="74019" y="1461"/>
                      <a:pt x="65742" y="4382"/>
                    </a:cubicBezTo>
                    <a:cubicBezTo>
                      <a:pt x="52595" y="8765"/>
                      <a:pt x="41395" y="16068"/>
                      <a:pt x="32144" y="25807"/>
                    </a:cubicBezTo>
                    <a:cubicBezTo>
                      <a:pt x="30196" y="28242"/>
                      <a:pt x="28735" y="30676"/>
                      <a:pt x="27762" y="33598"/>
                    </a:cubicBezTo>
                    <a:lnTo>
                      <a:pt x="494" y="136338"/>
                    </a:lnTo>
                    <a:cubicBezTo>
                      <a:pt x="-1454" y="144129"/>
                      <a:pt x="2442" y="152894"/>
                      <a:pt x="10719" y="154841"/>
                    </a:cubicBezTo>
                    <a:cubicBezTo>
                      <a:pt x="11693" y="155815"/>
                      <a:pt x="12667" y="155815"/>
                      <a:pt x="14128" y="155815"/>
                    </a:cubicBezTo>
                    <a:cubicBezTo>
                      <a:pt x="20458" y="155815"/>
                      <a:pt x="26301" y="151433"/>
                      <a:pt x="28249" y="145103"/>
                    </a:cubicBezTo>
                    <a:lnTo>
                      <a:pt x="53082" y="51614"/>
                    </a:lnTo>
                    <a:lnTo>
                      <a:pt x="53082" y="160685"/>
                    </a:lnTo>
                    <a:lnTo>
                      <a:pt x="53082" y="311631"/>
                    </a:lnTo>
                    <a:lnTo>
                      <a:pt x="82297" y="311631"/>
                    </a:lnTo>
                    <a:lnTo>
                      <a:pt x="82297" y="160685"/>
                    </a:lnTo>
                    <a:lnTo>
                      <a:pt x="101774" y="160685"/>
                    </a:lnTo>
                    <a:lnTo>
                      <a:pt x="101774" y="311631"/>
                    </a:lnTo>
                    <a:lnTo>
                      <a:pt x="130989" y="311631"/>
                    </a:lnTo>
                    <a:lnTo>
                      <a:pt x="130989" y="160685"/>
                    </a:lnTo>
                    <a:lnTo>
                      <a:pt x="130989" y="51614"/>
                    </a:lnTo>
                    <a:lnTo>
                      <a:pt x="155822" y="144616"/>
                    </a:lnTo>
                    <a:cubicBezTo>
                      <a:pt x="157770" y="150946"/>
                      <a:pt x="163613" y="155328"/>
                      <a:pt x="169943" y="155328"/>
                    </a:cubicBezTo>
                    <a:cubicBezTo>
                      <a:pt x="171404" y="155328"/>
                      <a:pt x="172378" y="155328"/>
                      <a:pt x="173838" y="154841"/>
                    </a:cubicBezTo>
                    <a:cubicBezTo>
                      <a:pt x="178221" y="153381"/>
                      <a:pt x="181629" y="149972"/>
                      <a:pt x="183090" y="146077"/>
                    </a:cubicBezTo>
                    <a:cubicBezTo>
                      <a:pt x="183577" y="146077"/>
                      <a:pt x="208897" y="51614"/>
                      <a:pt x="208897" y="51614"/>
                    </a:cubicBezTo>
                    <a:lnTo>
                      <a:pt x="208897" y="91055"/>
                    </a:lnTo>
                    <a:lnTo>
                      <a:pt x="181142" y="194769"/>
                    </a:lnTo>
                    <a:lnTo>
                      <a:pt x="208897" y="194769"/>
                    </a:lnTo>
                    <a:lnTo>
                      <a:pt x="208897" y="311631"/>
                    </a:lnTo>
                    <a:lnTo>
                      <a:pt x="238112" y="311631"/>
                    </a:lnTo>
                    <a:lnTo>
                      <a:pt x="238112" y="194769"/>
                    </a:lnTo>
                    <a:lnTo>
                      <a:pt x="257589" y="194769"/>
                    </a:lnTo>
                    <a:lnTo>
                      <a:pt x="257589" y="311631"/>
                    </a:lnTo>
                    <a:lnTo>
                      <a:pt x="286805" y="311631"/>
                    </a:lnTo>
                    <a:lnTo>
                      <a:pt x="286805" y="194769"/>
                    </a:lnTo>
                    <a:lnTo>
                      <a:pt x="314559" y="194769"/>
                    </a:lnTo>
                    <a:lnTo>
                      <a:pt x="286805" y="91055"/>
                    </a:lnTo>
                    <a:lnTo>
                      <a:pt x="286805" y="51614"/>
                    </a:lnTo>
                    <a:lnTo>
                      <a:pt x="311638" y="144616"/>
                    </a:lnTo>
                    <a:cubicBezTo>
                      <a:pt x="313585" y="150946"/>
                      <a:pt x="319428" y="155328"/>
                      <a:pt x="325758" y="155328"/>
                    </a:cubicBezTo>
                    <a:cubicBezTo>
                      <a:pt x="327219" y="155328"/>
                      <a:pt x="328193" y="155328"/>
                      <a:pt x="329654" y="154841"/>
                    </a:cubicBezTo>
                    <a:cubicBezTo>
                      <a:pt x="337445" y="152894"/>
                      <a:pt x="341827" y="144616"/>
                      <a:pt x="339879" y="136825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91" name="Graphique 90" descr="Jauge avec un remplissage uni">
            <a:extLst>
              <a:ext uri="{FF2B5EF4-FFF2-40B4-BE49-F238E27FC236}">
                <a16:creationId xmlns:a16="http://schemas.microsoft.com/office/drawing/2014/main" id="{6D2AA1DC-F6FE-DE20-2386-2307A903F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5746" y="3887070"/>
            <a:ext cx="467446" cy="467446"/>
          </a:xfrm>
          <a:prstGeom prst="rect">
            <a:avLst/>
          </a:prstGeom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95642A35-BF1C-6090-607A-5CC7314788A9}"/>
              </a:ext>
            </a:extLst>
          </p:cNvPr>
          <p:cNvSpPr txBox="1"/>
          <p:nvPr/>
        </p:nvSpPr>
        <p:spPr>
          <a:xfrm>
            <a:off x="636136" y="6574693"/>
            <a:ext cx="54874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tx2">
                    <a:lumMod val="75000"/>
                  </a:schemeClr>
                </a:solidFill>
                <a:latin typeface="Avenir Light" panose="020B0402020203020204" pitchFamily="34" charset="77"/>
              </a:rPr>
              <a:t>Calculs réalisés d’après le seuil fixé par la FAO  de 2500 kilocalories par jour et par personne.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48971C-65FD-97E7-4412-C1472A30EE21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16</a:t>
            </a:r>
          </a:p>
        </p:txBody>
      </p:sp>
      <p:graphicFrame>
        <p:nvGraphicFramePr>
          <p:cNvPr id="24" name="Graphique 23">
            <a:extLst>
              <a:ext uri="{FF2B5EF4-FFF2-40B4-BE49-F238E27FC236}">
                <a16:creationId xmlns:a16="http://schemas.microsoft.com/office/drawing/2014/main" id="{4705E07B-8377-4954-2C32-FC07B2399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835931"/>
              </p:ext>
            </p:extLst>
          </p:nvPr>
        </p:nvGraphicFramePr>
        <p:xfrm>
          <a:off x="6811882" y="1612258"/>
          <a:ext cx="4771177" cy="438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7F19BD88-AC2C-4793-9EB0-AE76D63ABE4A}"/>
              </a:ext>
            </a:extLst>
          </p:cNvPr>
          <p:cNvSpPr txBox="1"/>
          <p:nvPr/>
        </p:nvSpPr>
        <p:spPr>
          <a:xfrm rot="5400000">
            <a:off x="9480529" y="3805950"/>
            <a:ext cx="3581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latin typeface="Avenir Light" panose="020B0402020203020204" pitchFamily="34" charset="77"/>
              </a:rPr>
              <a:t>Proportion des origines de la disponibilité alimentaire </a:t>
            </a:r>
          </a:p>
        </p:txBody>
      </p:sp>
    </p:spTree>
    <p:extLst>
      <p:ext uri="{BB962C8B-B14F-4D97-AF65-F5344CB8AC3E}">
        <p14:creationId xmlns:p14="http://schemas.microsoft.com/office/powerpoint/2010/main" val="119583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E596A1FD-F8DD-9889-58A9-D43B3CA234FA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AD4EE0D-CEDB-34C5-27F3-E5B7F78F6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E02835D8-78BA-8454-60AD-2E70868F72D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F7B7978F-60AA-2C38-9EE0-B60EA76CCE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re 1">
            <a:extLst>
              <a:ext uri="{FF2B5EF4-FFF2-40B4-BE49-F238E27FC236}">
                <a16:creationId xmlns:a16="http://schemas.microsoft.com/office/drawing/2014/main" id="{A25B933B-99B2-2352-8E64-18DAF81F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36" y="160494"/>
            <a:ext cx="11750045" cy="6633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UNE PERSPECTIVE DE LA DISPONIBILITÉ ALIMENTAIRE MONDIALE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04A5F58-F236-8F08-957A-DC4DBA1A3BE0}"/>
              </a:ext>
            </a:extLst>
          </p:cNvPr>
          <p:cNvCxnSpPr>
            <a:cxnSpLocks/>
          </p:cNvCxnSpPr>
          <p:nvPr/>
        </p:nvCxnSpPr>
        <p:spPr>
          <a:xfrm>
            <a:off x="6027386" y="2584547"/>
            <a:ext cx="1186807" cy="0"/>
          </a:xfrm>
          <a:prstGeom prst="line">
            <a:avLst/>
          </a:prstGeom>
          <a:ln w="60325">
            <a:gradFill flip="none" rotWithShape="1">
              <a:gsLst>
                <a:gs pos="100000">
                  <a:srgbClr val="242852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CA482D4-832A-9FE5-FF8F-FCEA692EC686}"/>
              </a:ext>
            </a:extLst>
          </p:cNvPr>
          <p:cNvGrpSpPr/>
          <p:nvPr/>
        </p:nvGrpSpPr>
        <p:grpSpPr>
          <a:xfrm>
            <a:off x="1320965" y="2008861"/>
            <a:ext cx="4354618" cy="929574"/>
            <a:chOff x="1320965" y="2584866"/>
            <a:chExt cx="4354618" cy="92957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E7F4AD91-676E-51DC-979A-6A50B9DCB7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965" y="2791043"/>
              <a:ext cx="4354618" cy="7233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E7E8ED"/>
                </a:gs>
                <a:gs pos="75000">
                  <a:srgbClr val="E7E8ED"/>
                </a:gs>
                <a:gs pos="99000">
                  <a:srgbClr val="F1F3FD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270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E61096F-CD90-A762-78E0-A4B6FF2FCE54}"/>
                </a:ext>
              </a:extLst>
            </p:cNvPr>
            <p:cNvSpPr txBox="1"/>
            <p:nvPr/>
          </p:nvSpPr>
          <p:spPr>
            <a:xfrm>
              <a:off x="2066691" y="2975886"/>
              <a:ext cx="3392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  <a:latin typeface="Avenir" panose="02000503020000020003" pitchFamily="2" charset="0"/>
                </a:rPr>
                <a:t>Nombre de personnes nourries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3A38D3C-9AB2-0300-DBA3-0BB221A7E2E5}"/>
                </a:ext>
              </a:extLst>
            </p:cNvPr>
            <p:cNvSpPr txBox="1"/>
            <p:nvPr/>
          </p:nvSpPr>
          <p:spPr>
            <a:xfrm>
              <a:off x="2066691" y="2584866"/>
              <a:ext cx="22862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B5C1DF"/>
                  </a:solidFill>
                  <a:latin typeface="Avenir Black" panose="02000503020000020003" pitchFamily="2" charset="0"/>
                </a:rPr>
                <a:t>8 367 593 850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F74F40CC-1C01-8B91-0F5D-53DE4E4AFB31}"/>
              </a:ext>
            </a:extLst>
          </p:cNvPr>
          <p:cNvSpPr txBox="1"/>
          <p:nvPr/>
        </p:nvSpPr>
        <p:spPr>
          <a:xfrm>
            <a:off x="8347012" y="1258240"/>
            <a:ext cx="195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pc="600" dirty="0">
                <a:solidFill>
                  <a:srgbClr val="074988"/>
                </a:solidFill>
                <a:latin typeface="Avenir Heavy" panose="02000503020000020003" pitchFamily="2" charset="0"/>
              </a:rPr>
              <a:t>VÉGÉTALE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35EC585-4FA7-B95E-B439-0DFF8A898A01}"/>
              </a:ext>
            </a:extLst>
          </p:cNvPr>
          <p:cNvGrpSpPr/>
          <p:nvPr/>
        </p:nvGrpSpPr>
        <p:grpSpPr>
          <a:xfrm>
            <a:off x="1333181" y="3590647"/>
            <a:ext cx="4354618" cy="938609"/>
            <a:chOff x="1320965" y="2575831"/>
            <a:chExt cx="4354618" cy="93860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EEF1D7CB-376B-6F69-E873-8DD4E3EC9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965" y="2791043"/>
              <a:ext cx="4354618" cy="7233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E7E8ED"/>
                </a:gs>
                <a:gs pos="75000">
                  <a:srgbClr val="E7E8ED"/>
                </a:gs>
                <a:gs pos="99000">
                  <a:srgbClr val="F1F3FD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270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52A71BD-8C16-AAB9-FD82-E55412E0DCBC}"/>
                </a:ext>
              </a:extLst>
            </p:cNvPr>
            <p:cNvSpPr txBox="1"/>
            <p:nvPr/>
          </p:nvSpPr>
          <p:spPr>
            <a:xfrm>
              <a:off x="2054475" y="2959453"/>
              <a:ext cx="2745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  <a:latin typeface="Avenir" panose="02000503020000020003" pitchFamily="2" charset="0"/>
                </a:rPr>
                <a:t>Nombre kcal disponibles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8DF1698E-C3BC-E8E6-5864-5C2380D28017}"/>
                </a:ext>
              </a:extLst>
            </p:cNvPr>
            <p:cNvSpPr txBox="1"/>
            <p:nvPr/>
          </p:nvSpPr>
          <p:spPr>
            <a:xfrm>
              <a:off x="2054475" y="2575831"/>
              <a:ext cx="3565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B5C1DF"/>
                  </a:solidFill>
                  <a:latin typeface="Avenir Black" panose="02000503020000020003" pitchFamily="2" charset="0"/>
                </a:rPr>
                <a:t>7 635 429 388 975 815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725429D-0FE0-1A27-407D-6FDBD641E8FF}"/>
              </a:ext>
            </a:extLst>
          </p:cNvPr>
          <p:cNvGrpSpPr/>
          <p:nvPr/>
        </p:nvGrpSpPr>
        <p:grpSpPr>
          <a:xfrm>
            <a:off x="1320965" y="5127478"/>
            <a:ext cx="4354618" cy="938609"/>
            <a:chOff x="1320965" y="2575831"/>
            <a:chExt cx="4354618" cy="938609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F26AE9A-5422-9D7B-D8B8-3374887B6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0965" y="2791043"/>
              <a:ext cx="4354618" cy="72339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50000">
                  <a:srgbClr val="E7E8ED"/>
                </a:gs>
                <a:gs pos="75000">
                  <a:srgbClr val="E7E8ED"/>
                </a:gs>
                <a:gs pos="99000">
                  <a:srgbClr val="F1F3FD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27000" dir="13500000">
                <a:srgbClr val="A1A5B9">
                  <a:alpha val="40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2A63DA4-27A5-0265-2D8A-01A1D816D384}"/>
                </a:ext>
              </a:extLst>
            </p:cNvPr>
            <p:cNvSpPr txBox="1"/>
            <p:nvPr/>
          </p:nvSpPr>
          <p:spPr>
            <a:xfrm>
              <a:off x="2054475" y="2959453"/>
              <a:ext cx="3037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  <a:latin typeface="Avenir" panose="02000503020000020003" pitchFamily="2" charset="0"/>
                </a:rPr>
                <a:t>Proportion de la population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5D9D2BD-7806-B6F7-C303-79131594F0A5}"/>
                </a:ext>
              </a:extLst>
            </p:cNvPr>
            <p:cNvSpPr txBox="1"/>
            <p:nvPr/>
          </p:nvSpPr>
          <p:spPr>
            <a:xfrm>
              <a:off x="2054475" y="2575831"/>
              <a:ext cx="1560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B5C1DF"/>
                  </a:solidFill>
                  <a:latin typeface="Avenir Black" panose="02000503020000020003" pitchFamily="2" charset="0"/>
                </a:rPr>
                <a:t>110,86 %</a:t>
              </a:r>
            </a:p>
          </p:txBody>
        </p:sp>
      </p:grp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240F50B-3F58-5F6E-73BC-F4F1ED2DCB8D}"/>
              </a:ext>
            </a:extLst>
          </p:cNvPr>
          <p:cNvCxnSpPr>
            <a:cxnSpLocks/>
          </p:cNvCxnSpPr>
          <p:nvPr/>
        </p:nvCxnSpPr>
        <p:spPr>
          <a:xfrm flipV="1">
            <a:off x="6027386" y="4157726"/>
            <a:ext cx="1186807" cy="1209"/>
          </a:xfrm>
          <a:prstGeom prst="line">
            <a:avLst/>
          </a:prstGeom>
          <a:ln w="60325">
            <a:gradFill flip="none" rotWithShape="1">
              <a:gsLst>
                <a:gs pos="100000">
                  <a:srgbClr val="242852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2ED709E0-2DCC-7A35-F3BE-64BEA04FBF32}"/>
              </a:ext>
            </a:extLst>
          </p:cNvPr>
          <p:cNvCxnSpPr>
            <a:cxnSpLocks/>
          </p:cNvCxnSpPr>
          <p:nvPr/>
        </p:nvCxnSpPr>
        <p:spPr>
          <a:xfrm>
            <a:off x="6027385" y="5695766"/>
            <a:ext cx="1186807" cy="0"/>
          </a:xfrm>
          <a:prstGeom prst="line">
            <a:avLst/>
          </a:prstGeom>
          <a:ln w="60325">
            <a:gradFill flip="none" rotWithShape="1">
              <a:gsLst>
                <a:gs pos="100000">
                  <a:srgbClr val="242852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25CEB4CA-414E-965A-8C16-2C797B28AD88}"/>
              </a:ext>
            </a:extLst>
          </p:cNvPr>
          <p:cNvSpPr txBox="1"/>
          <p:nvPr/>
        </p:nvSpPr>
        <p:spPr>
          <a:xfrm>
            <a:off x="7480495" y="2372550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gradFill>
                  <a:gsLst>
                    <a:gs pos="100000">
                      <a:srgbClr val="242852"/>
                    </a:gs>
                    <a:gs pos="20000">
                      <a:srgbClr val="00B5FF"/>
                    </a:gs>
                  </a:gsLst>
                  <a:path path="circle">
                    <a:fillToRect l="100000" t="100000"/>
                  </a:path>
                </a:gradFill>
                <a:latin typeface="Avenir Black" panose="02000503020000020003" pitchFamily="2" charset="0"/>
              </a:rPr>
              <a:t>6 904 305 684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5A88F7D-7DA4-92AA-4CD5-F00A344FF2F2}"/>
              </a:ext>
            </a:extLst>
          </p:cNvPr>
          <p:cNvSpPr txBox="1"/>
          <p:nvPr/>
        </p:nvSpPr>
        <p:spPr>
          <a:xfrm>
            <a:off x="7480495" y="3936724"/>
            <a:ext cx="3565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gradFill>
                  <a:gsLst>
                    <a:gs pos="100000">
                      <a:srgbClr val="242852"/>
                    </a:gs>
                    <a:gs pos="20000">
                      <a:srgbClr val="00B5FF"/>
                    </a:gs>
                  </a:gsLst>
                  <a:path path="circle">
                    <a:fillToRect l="100000" t="100000"/>
                  </a:path>
                </a:gradFill>
                <a:latin typeface="Avenir Black" panose="02000503020000020003" pitchFamily="2" charset="0"/>
              </a:rPr>
              <a:t>6 300 178 937 197 865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49761BA-0E78-36DD-8200-1A2AFBBE17D3}"/>
              </a:ext>
            </a:extLst>
          </p:cNvPr>
          <p:cNvSpPr txBox="1"/>
          <p:nvPr/>
        </p:nvSpPr>
        <p:spPr>
          <a:xfrm>
            <a:off x="7480495" y="5466142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gradFill>
                  <a:gsLst>
                    <a:gs pos="100000">
                      <a:srgbClr val="242852"/>
                    </a:gs>
                    <a:gs pos="20000">
                      <a:srgbClr val="00B5FF"/>
                    </a:gs>
                  </a:gsLst>
                  <a:path path="circle">
                    <a:fillToRect l="100000" t="100000"/>
                  </a:path>
                </a:gradFill>
                <a:latin typeface="Avenir Black" panose="02000503020000020003" pitchFamily="2" charset="0"/>
              </a:rPr>
              <a:t>91,47 %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DDE0029-7360-3B16-5A97-D79138959DA0}"/>
              </a:ext>
            </a:extLst>
          </p:cNvPr>
          <p:cNvGrpSpPr/>
          <p:nvPr/>
        </p:nvGrpSpPr>
        <p:grpSpPr>
          <a:xfrm>
            <a:off x="11252155" y="2323750"/>
            <a:ext cx="599430" cy="606397"/>
            <a:chOff x="1468177" y="2236164"/>
            <a:chExt cx="599430" cy="606397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5A7CD20-5719-11CA-86D0-334D5D6020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8177" y="2236164"/>
              <a:ext cx="599430" cy="606397"/>
              <a:chOff x="1438127" y="1950764"/>
              <a:chExt cx="2706221" cy="2737677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8E8E4E3C-92DE-B654-166E-6E7601A59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699998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5DFB7F39-BE57-E325-B384-52A38F899A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4348" y="1950764"/>
                <a:ext cx="2700000" cy="2699998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CC154E94-63BC-7805-FF82-9544979796E5}"/>
                </a:ext>
              </a:extLst>
            </p:cNvPr>
            <p:cNvSpPr/>
            <p:nvPr/>
          </p:nvSpPr>
          <p:spPr>
            <a:xfrm>
              <a:off x="1595141" y="2317431"/>
              <a:ext cx="385412" cy="390146"/>
            </a:xfrm>
            <a:custGeom>
              <a:avLst/>
              <a:gdLst>
                <a:gd name="connsiteX0" fmla="*/ 340968 w 385412"/>
                <a:gd name="connsiteY0" fmla="*/ 101767 h 390146"/>
                <a:gd name="connsiteX1" fmla="*/ 381382 w 385412"/>
                <a:gd name="connsiteY1" fmla="*/ 5843 h 390146"/>
                <a:gd name="connsiteX2" fmla="*/ 353628 w 385412"/>
                <a:gd name="connsiteY2" fmla="*/ 5843 h 390146"/>
                <a:gd name="connsiteX3" fmla="*/ 169084 w 385412"/>
                <a:gd name="connsiteY3" fmla="*/ 190387 h 390146"/>
                <a:gd name="connsiteX4" fmla="*/ 8399 w 385412"/>
                <a:gd name="connsiteY4" fmla="*/ 340359 h 390146"/>
                <a:gd name="connsiteX5" fmla="*/ 8399 w 385412"/>
                <a:gd name="connsiteY5" fmla="*/ 381748 h 390146"/>
                <a:gd name="connsiteX6" fmla="*/ 49788 w 385412"/>
                <a:gd name="connsiteY6" fmla="*/ 381748 h 390146"/>
                <a:gd name="connsiteX7" fmla="*/ 196352 w 385412"/>
                <a:gd name="connsiteY7" fmla="*/ 221063 h 390146"/>
                <a:gd name="connsiteX8" fmla="*/ 228976 w 385412"/>
                <a:gd name="connsiteY8" fmla="*/ 227880 h 390146"/>
                <a:gd name="connsiteX9" fmla="*/ 340968 w 385412"/>
                <a:gd name="connsiteY9" fmla="*/ 101767 h 39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412" h="390146">
                  <a:moveTo>
                    <a:pt x="340968" y="101767"/>
                  </a:moveTo>
                  <a:cubicBezTo>
                    <a:pt x="404268" y="30676"/>
                    <a:pt x="381382" y="5843"/>
                    <a:pt x="381382" y="5843"/>
                  </a:cubicBezTo>
                  <a:cubicBezTo>
                    <a:pt x="373592" y="-1948"/>
                    <a:pt x="361419" y="-1948"/>
                    <a:pt x="353628" y="5843"/>
                  </a:cubicBezTo>
                  <a:lnTo>
                    <a:pt x="169084" y="190387"/>
                  </a:lnTo>
                  <a:lnTo>
                    <a:pt x="8399" y="340359"/>
                  </a:lnTo>
                  <a:cubicBezTo>
                    <a:pt x="-2800" y="351558"/>
                    <a:pt x="-2800" y="370061"/>
                    <a:pt x="8399" y="381748"/>
                  </a:cubicBezTo>
                  <a:cubicBezTo>
                    <a:pt x="19599" y="392947"/>
                    <a:pt x="38102" y="392947"/>
                    <a:pt x="49788" y="381748"/>
                  </a:cubicBezTo>
                  <a:lnTo>
                    <a:pt x="196352" y="221063"/>
                  </a:lnTo>
                  <a:cubicBezTo>
                    <a:pt x="203656" y="224471"/>
                    <a:pt x="223132" y="234210"/>
                    <a:pt x="228976" y="227880"/>
                  </a:cubicBezTo>
                  <a:lnTo>
                    <a:pt x="340968" y="101767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99355B48-BA8D-3152-AC0B-37DCDBB4B5D4}"/>
                </a:ext>
              </a:extLst>
            </p:cNvPr>
            <p:cNvSpPr/>
            <p:nvPr/>
          </p:nvSpPr>
          <p:spPr>
            <a:xfrm>
              <a:off x="1767203" y="2562208"/>
              <a:ext cx="174502" cy="171031"/>
            </a:xfrm>
            <a:custGeom>
              <a:avLst/>
              <a:gdLst>
                <a:gd name="connsiteX0" fmla="*/ 166041 w 174502"/>
                <a:gd name="connsiteY0" fmla="*/ 121244 h 171031"/>
                <a:gd name="connsiteX1" fmla="*/ 37980 w 174502"/>
                <a:gd name="connsiteY1" fmla="*/ 0 h 171031"/>
                <a:gd name="connsiteX2" fmla="*/ 18503 w 174502"/>
                <a:gd name="connsiteY2" fmla="*/ 21912 h 171031"/>
                <a:gd name="connsiteX3" fmla="*/ 0 w 174502"/>
                <a:gd name="connsiteY3" fmla="*/ 30189 h 171031"/>
                <a:gd name="connsiteX4" fmla="*/ 125139 w 174502"/>
                <a:gd name="connsiteY4" fmla="*/ 162632 h 171031"/>
                <a:gd name="connsiteX5" fmla="*/ 166528 w 174502"/>
                <a:gd name="connsiteY5" fmla="*/ 162632 h 171031"/>
                <a:gd name="connsiteX6" fmla="*/ 166041 w 174502"/>
                <a:gd name="connsiteY6" fmla="*/ 121244 h 17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02" h="171031">
                  <a:moveTo>
                    <a:pt x="166041" y="121244"/>
                  </a:moveTo>
                  <a:lnTo>
                    <a:pt x="37980" y="0"/>
                  </a:lnTo>
                  <a:lnTo>
                    <a:pt x="18503" y="21912"/>
                  </a:lnTo>
                  <a:cubicBezTo>
                    <a:pt x="15095" y="25320"/>
                    <a:pt x="9252" y="29702"/>
                    <a:pt x="0" y="30189"/>
                  </a:cubicBezTo>
                  <a:lnTo>
                    <a:pt x="125139" y="162632"/>
                  </a:lnTo>
                  <a:cubicBezTo>
                    <a:pt x="136825" y="173831"/>
                    <a:pt x="155328" y="173831"/>
                    <a:pt x="166528" y="162632"/>
                  </a:cubicBezTo>
                  <a:cubicBezTo>
                    <a:pt x="177240" y="150946"/>
                    <a:pt x="177240" y="132443"/>
                    <a:pt x="166041" y="121244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C97BDFC-12FF-2FE1-63D6-AE53C533E861}"/>
                </a:ext>
              </a:extLst>
            </p:cNvPr>
            <p:cNvSpPr/>
            <p:nvPr/>
          </p:nvSpPr>
          <p:spPr>
            <a:xfrm>
              <a:off x="1549596" y="2324197"/>
              <a:ext cx="205725" cy="206212"/>
            </a:xfrm>
            <a:custGeom>
              <a:avLst/>
              <a:gdLst>
                <a:gd name="connsiteX0" fmla="*/ 148512 w 205725"/>
                <a:gd name="connsiteY0" fmla="*/ 205481 h 206212"/>
                <a:gd name="connsiteX1" fmla="*/ 167015 w 205725"/>
                <a:gd name="connsiteY1" fmla="*/ 204995 h 206212"/>
                <a:gd name="connsiteX2" fmla="*/ 170910 w 205725"/>
                <a:gd name="connsiteY2" fmla="*/ 201099 h 206212"/>
                <a:gd name="connsiteX3" fmla="*/ 204508 w 205725"/>
                <a:gd name="connsiteY3" fmla="*/ 167501 h 206212"/>
                <a:gd name="connsiteX4" fmla="*/ 204995 w 205725"/>
                <a:gd name="connsiteY4" fmla="*/ 148998 h 206212"/>
                <a:gd name="connsiteX5" fmla="*/ 175292 w 205725"/>
                <a:gd name="connsiteY5" fmla="*/ 78882 h 206212"/>
                <a:gd name="connsiteX6" fmla="*/ 75960 w 205725"/>
                <a:gd name="connsiteY6" fmla="*/ 0 h 206212"/>
                <a:gd name="connsiteX7" fmla="*/ 67195 w 205725"/>
                <a:gd name="connsiteY7" fmla="*/ 8765 h 206212"/>
                <a:gd name="connsiteX8" fmla="*/ 165554 w 205725"/>
                <a:gd name="connsiteY8" fmla="*/ 107123 h 206212"/>
                <a:gd name="connsiteX9" fmla="*/ 165554 w 205725"/>
                <a:gd name="connsiteY9" fmla="*/ 117348 h 206212"/>
                <a:gd name="connsiteX10" fmla="*/ 155328 w 205725"/>
                <a:gd name="connsiteY10" fmla="*/ 117348 h 206212"/>
                <a:gd name="connsiteX11" fmla="*/ 56970 w 205725"/>
                <a:gd name="connsiteY11" fmla="*/ 18990 h 206212"/>
                <a:gd name="connsiteX12" fmla="*/ 43336 w 205725"/>
                <a:gd name="connsiteY12" fmla="*/ 32624 h 206212"/>
                <a:gd name="connsiteX13" fmla="*/ 141695 w 205725"/>
                <a:gd name="connsiteY13" fmla="*/ 130982 h 206212"/>
                <a:gd name="connsiteX14" fmla="*/ 141695 w 205725"/>
                <a:gd name="connsiteY14" fmla="*/ 141208 h 206212"/>
                <a:gd name="connsiteX15" fmla="*/ 131469 w 205725"/>
                <a:gd name="connsiteY15" fmla="*/ 141208 h 206212"/>
                <a:gd name="connsiteX16" fmla="*/ 33111 w 205725"/>
                <a:gd name="connsiteY16" fmla="*/ 42849 h 206212"/>
                <a:gd name="connsiteX17" fmla="*/ 19477 w 205725"/>
                <a:gd name="connsiteY17" fmla="*/ 56483 h 206212"/>
                <a:gd name="connsiteX18" fmla="*/ 117835 w 205725"/>
                <a:gd name="connsiteY18" fmla="*/ 154841 h 206212"/>
                <a:gd name="connsiteX19" fmla="*/ 117835 w 205725"/>
                <a:gd name="connsiteY19" fmla="*/ 165067 h 206212"/>
                <a:gd name="connsiteX20" fmla="*/ 107610 w 205725"/>
                <a:gd name="connsiteY20" fmla="*/ 165067 h 206212"/>
                <a:gd name="connsiteX21" fmla="*/ 8765 w 205725"/>
                <a:gd name="connsiteY21" fmla="*/ 67195 h 206212"/>
                <a:gd name="connsiteX22" fmla="*/ 0 w 205725"/>
                <a:gd name="connsiteY22" fmla="*/ 75960 h 206212"/>
                <a:gd name="connsiteX23" fmla="*/ 78395 w 205725"/>
                <a:gd name="connsiteY23" fmla="*/ 175779 h 206212"/>
                <a:gd name="connsiteX24" fmla="*/ 148512 w 205725"/>
                <a:gd name="connsiteY24" fmla="*/ 205481 h 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5725" h="206212">
                  <a:moveTo>
                    <a:pt x="148512" y="205481"/>
                  </a:moveTo>
                  <a:cubicBezTo>
                    <a:pt x="148512" y="205481"/>
                    <a:pt x="157276" y="203534"/>
                    <a:pt x="167015" y="204995"/>
                  </a:cubicBezTo>
                  <a:lnTo>
                    <a:pt x="170910" y="201099"/>
                  </a:lnTo>
                  <a:lnTo>
                    <a:pt x="204508" y="167501"/>
                  </a:lnTo>
                  <a:cubicBezTo>
                    <a:pt x="203047" y="158250"/>
                    <a:pt x="204995" y="148998"/>
                    <a:pt x="204995" y="148998"/>
                  </a:cubicBezTo>
                  <a:cubicBezTo>
                    <a:pt x="208403" y="128061"/>
                    <a:pt x="200125" y="103715"/>
                    <a:pt x="175292" y="78882"/>
                  </a:cubicBezTo>
                  <a:cubicBezTo>
                    <a:pt x="134391" y="37980"/>
                    <a:pt x="75960" y="0"/>
                    <a:pt x="75960" y="0"/>
                  </a:cubicBezTo>
                  <a:lnTo>
                    <a:pt x="67195" y="8765"/>
                  </a:lnTo>
                  <a:lnTo>
                    <a:pt x="165554" y="107123"/>
                  </a:lnTo>
                  <a:cubicBezTo>
                    <a:pt x="168475" y="110045"/>
                    <a:pt x="168475" y="114427"/>
                    <a:pt x="165554" y="117348"/>
                  </a:cubicBezTo>
                  <a:cubicBezTo>
                    <a:pt x="162632" y="120270"/>
                    <a:pt x="158250" y="120270"/>
                    <a:pt x="155328" y="117348"/>
                  </a:cubicBezTo>
                  <a:lnTo>
                    <a:pt x="56970" y="18990"/>
                  </a:lnTo>
                  <a:lnTo>
                    <a:pt x="43336" y="32624"/>
                  </a:lnTo>
                  <a:lnTo>
                    <a:pt x="141695" y="130982"/>
                  </a:lnTo>
                  <a:cubicBezTo>
                    <a:pt x="144616" y="133904"/>
                    <a:pt x="144616" y="138286"/>
                    <a:pt x="141695" y="141208"/>
                  </a:cubicBezTo>
                  <a:cubicBezTo>
                    <a:pt x="138773" y="144129"/>
                    <a:pt x="134391" y="144129"/>
                    <a:pt x="131469" y="141208"/>
                  </a:cubicBezTo>
                  <a:lnTo>
                    <a:pt x="33111" y="42849"/>
                  </a:lnTo>
                  <a:lnTo>
                    <a:pt x="19477" y="56483"/>
                  </a:lnTo>
                  <a:lnTo>
                    <a:pt x="117835" y="154841"/>
                  </a:lnTo>
                  <a:cubicBezTo>
                    <a:pt x="120757" y="157763"/>
                    <a:pt x="120757" y="162145"/>
                    <a:pt x="117835" y="165067"/>
                  </a:cubicBezTo>
                  <a:cubicBezTo>
                    <a:pt x="114914" y="167988"/>
                    <a:pt x="110532" y="167988"/>
                    <a:pt x="107610" y="165067"/>
                  </a:cubicBezTo>
                  <a:lnTo>
                    <a:pt x="8765" y="67195"/>
                  </a:lnTo>
                  <a:lnTo>
                    <a:pt x="0" y="75960"/>
                  </a:lnTo>
                  <a:cubicBezTo>
                    <a:pt x="0" y="75960"/>
                    <a:pt x="41388" y="138286"/>
                    <a:pt x="78395" y="175779"/>
                  </a:cubicBezTo>
                  <a:cubicBezTo>
                    <a:pt x="103228" y="200612"/>
                    <a:pt x="127574" y="208890"/>
                    <a:pt x="148512" y="205481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D0D72110-E130-7597-3735-9CBC940E709D}"/>
              </a:ext>
            </a:extLst>
          </p:cNvPr>
          <p:cNvGrpSpPr/>
          <p:nvPr/>
        </p:nvGrpSpPr>
        <p:grpSpPr>
          <a:xfrm>
            <a:off x="11252155" y="3918743"/>
            <a:ext cx="598052" cy="598052"/>
            <a:chOff x="1456423" y="3858700"/>
            <a:chExt cx="598052" cy="598052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8C8BCD64-C9A7-5618-DE22-8461EE83B4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6423" y="3858700"/>
              <a:ext cx="598052" cy="598052"/>
              <a:chOff x="1438127" y="1988443"/>
              <a:chExt cx="2700000" cy="2700000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FD8BBBB5-2533-08E7-6F89-F723034223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2A9EB8E9-A09F-3647-D130-42A2F3A5B2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521DE8D-1070-7235-7A65-1EE7D6D40A9A}"/>
                </a:ext>
              </a:extLst>
            </p:cNvPr>
            <p:cNvSpPr/>
            <p:nvPr/>
          </p:nvSpPr>
          <p:spPr>
            <a:xfrm>
              <a:off x="1542576" y="4003931"/>
              <a:ext cx="342306" cy="233723"/>
            </a:xfrm>
            <a:custGeom>
              <a:avLst/>
              <a:gdLst>
                <a:gd name="connsiteX0" fmla="*/ 204508 w 342306"/>
                <a:gd name="connsiteY0" fmla="*/ 29702 h 233723"/>
                <a:gd name="connsiteX1" fmla="*/ 204508 w 342306"/>
                <a:gd name="connsiteY1" fmla="*/ 49179 h 233723"/>
                <a:gd name="connsiteX2" fmla="*/ 214246 w 342306"/>
                <a:gd name="connsiteY2" fmla="*/ 48692 h 233723"/>
                <a:gd name="connsiteX3" fmla="*/ 223985 w 342306"/>
                <a:gd name="connsiteY3" fmla="*/ 49179 h 233723"/>
                <a:gd name="connsiteX4" fmla="*/ 223985 w 342306"/>
                <a:gd name="connsiteY4" fmla="*/ 29702 h 233723"/>
                <a:gd name="connsiteX5" fmla="*/ 277546 w 342306"/>
                <a:gd name="connsiteY5" fmla="*/ 40902 h 233723"/>
                <a:gd name="connsiteX6" fmla="*/ 270242 w 342306"/>
                <a:gd name="connsiteY6" fmla="*/ 58431 h 233723"/>
                <a:gd name="connsiteX7" fmla="*/ 288258 w 342306"/>
                <a:gd name="connsiteY7" fmla="*/ 66222 h 233723"/>
                <a:gd name="connsiteX8" fmla="*/ 295562 w 342306"/>
                <a:gd name="connsiteY8" fmla="*/ 48205 h 233723"/>
                <a:gd name="connsiteX9" fmla="*/ 321369 w 342306"/>
                <a:gd name="connsiteY9" fmla="*/ 63787 h 233723"/>
                <a:gd name="connsiteX10" fmla="*/ 342307 w 342306"/>
                <a:gd name="connsiteY10" fmla="*/ 42849 h 233723"/>
                <a:gd name="connsiteX11" fmla="*/ 214246 w 342306"/>
                <a:gd name="connsiteY11" fmla="*/ 0 h 233723"/>
                <a:gd name="connsiteX12" fmla="*/ 0 w 342306"/>
                <a:gd name="connsiteY12" fmla="*/ 214246 h 233723"/>
                <a:gd name="connsiteX13" fmla="*/ 0 w 342306"/>
                <a:gd name="connsiteY13" fmla="*/ 233723 h 233723"/>
                <a:gd name="connsiteX14" fmla="*/ 29215 w 342306"/>
                <a:gd name="connsiteY14" fmla="*/ 233723 h 233723"/>
                <a:gd name="connsiteX15" fmla="*/ 29215 w 342306"/>
                <a:gd name="connsiteY15" fmla="*/ 214246 h 233723"/>
                <a:gd name="connsiteX16" fmla="*/ 38467 w 342306"/>
                <a:gd name="connsiteY16" fmla="*/ 156789 h 233723"/>
                <a:gd name="connsiteX17" fmla="*/ 56483 w 342306"/>
                <a:gd name="connsiteY17" fmla="*/ 164093 h 233723"/>
                <a:gd name="connsiteX18" fmla="*/ 63300 w 342306"/>
                <a:gd name="connsiteY18" fmla="*/ 146077 h 233723"/>
                <a:gd name="connsiteX19" fmla="*/ 45284 w 342306"/>
                <a:gd name="connsiteY19" fmla="*/ 138773 h 233723"/>
                <a:gd name="connsiteX20" fmla="*/ 74499 w 342306"/>
                <a:gd name="connsiteY20" fmla="*/ 93489 h 233723"/>
                <a:gd name="connsiteX21" fmla="*/ 88133 w 342306"/>
                <a:gd name="connsiteY21" fmla="*/ 107123 h 233723"/>
                <a:gd name="connsiteX22" fmla="*/ 101767 w 342306"/>
                <a:gd name="connsiteY22" fmla="*/ 93002 h 233723"/>
                <a:gd name="connsiteX23" fmla="*/ 88133 w 342306"/>
                <a:gd name="connsiteY23" fmla="*/ 79368 h 233723"/>
                <a:gd name="connsiteX24" fmla="*/ 132930 w 342306"/>
                <a:gd name="connsiteY24" fmla="*/ 48205 h 233723"/>
                <a:gd name="connsiteX25" fmla="*/ 140234 w 342306"/>
                <a:gd name="connsiteY25" fmla="*/ 66222 h 233723"/>
                <a:gd name="connsiteX26" fmla="*/ 158250 w 342306"/>
                <a:gd name="connsiteY26" fmla="*/ 58431 h 233723"/>
                <a:gd name="connsiteX27" fmla="*/ 150946 w 342306"/>
                <a:gd name="connsiteY27" fmla="*/ 40415 h 233723"/>
                <a:gd name="connsiteX28" fmla="*/ 204508 w 342306"/>
                <a:gd name="connsiteY28" fmla="*/ 29702 h 23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2306" h="233723">
                  <a:moveTo>
                    <a:pt x="204508" y="29702"/>
                  </a:moveTo>
                  <a:lnTo>
                    <a:pt x="204508" y="49179"/>
                  </a:lnTo>
                  <a:cubicBezTo>
                    <a:pt x="207916" y="49179"/>
                    <a:pt x="210838" y="48692"/>
                    <a:pt x="214246" y="48692"/>
                  </a:cubicBezTo>
                  <a:cubicBezTo>
                    <a:pt x="217655" y="48692"/>
                    <a:pt x="220576" y="48692"/>
                    <a:pt x="223985" y="49179"/>
                  </a:cubicBezTo>
                  <a:lnTo>
                    <a:pt x="223985" y="29702"/>
                  </a:lnTo>
                  <a:cubicBezTo>
                    <a:pt x="242975" y="30676"/>
                    <a:pt x="260991" y="34572"/>
                    <a:pt x="277546" y="40902"/>
                  </a:cubicBezTo>
                  <a:lnTo>
                    <a:pt x="270242" y="58431"/>
                  </a:lnTo>
                  <a:cubicBezTo>
                    <a:pt x="276572" y="60865"/>
                    <a:pt x="282415" y="63300"/>
                    <a:pt x="288258" y="66222"/>
                  </a:cubicBezTo>
                  <a:lnTo>
                    <a:pt x="295562" y="48205"/>
                  </a:lnTo>
                  <a:cubicBezTo>
                    <a:pt x="304814" y="52588"/>
                    <a:pt x="313091" y="57944"/>
                    <a:pt x="321369" y="63787"/>
                  </a:cubicBezTo>
                  <a:lnTo>
                    <a:pt x="342307" y="42849"/>
                  </a:lnTo>
                  <a:cubicBezTo>
                    <a:pt x="306761" y="16068"/>
                    <a:pt x="262451" y="0"/>
                    <a:pt x="214246" y="0"/>
                  </a:cubicBezTo>
                  <a:cubicBezTo>
                    <a:pt x="95924" y="0"/>
                    <a:pt x="0" y="95924"/>
                    <a:pt x="0" y="214246"/>
                  </a:cubicBezTo>
                  <a:lnTo>
                    <a:pt x="0" y="233723"/>
                  </a:lnTo>
                  <a:lnTo>
                    <a:pt x="29215" y="233723"/>
                  </a:lnTo>
                  <a:lnTo>
                    <a:pt x="29215" y="214246"/>
                  </a:lnTo>
                  <a:cubicBezTo>
                    <a:pt x="29215" y="194282"/>
                    <a:pt x="32624" y="174805"/>
                    <a:pt x="38467" y="156789"/>
                  </a:cubicBezTo>
                  <a:lnTo>
                    <a:pt x="56483" y="164093"/>
                  </a:lnTo>
                  <a:cubicBezTo>
                    <a:pt x="58431" y="157763"/>
                    <a:pt x="60865" y="151920"/>
                    <a:pt x="63300" y="146077"/>
                  </a:cubicBezTo>
                  <a:lnTo>
                    <a:pt x="45284" y="138773"/>
                  </a:lnTo>
                  <a:cubicBezTo>
                    <a:pt x="52588" y="122218"/>
                    <a:pt x="62813" y="106636"/>
                    <a:pt x="74499" y="93489"/>
                  </a:cubicBezTo>
                  <a:lnTo>
                    <a:pt x="88133" y="107123"/>
                  </a:lnTo>
                  <a:cubicBezTo>
                    <a:pt x="92515" y="102254"/>
                    <a:pt x="96898" y="97385"/>
                    <a:pt x="101767" y="93002"/>
                  </a:cubicBezTo>
                  <a:lnTo>
                    <a:pt x="88133" y="79368"/>
                  </a:lnTo>
                  <a:cubicBezTo>
                    <a:pt x="101280" y="67195"/>
                    <a:pt x="116375" y="56483"/>
                    <a:pt x="132930" y="48205"/>
                  </a:cubicBezTo>
                  <a:lnTo>
                    <a:pt x="140234" y="66222"/>
                  </a:lnTo>
                  <a:cubicBezTo>
                    <a:pt x="146077" y="63300"/>
                    <a:pt x="151920" y="60865"/>
                    <a:pt x="158250" y="58431"/>
                  </a:cubicBezTo>
                  <a:lnTo>
                    <a:pt x="150946" y="40415"/>
                  </a:lnTo>
                  <a:cubicBezTo>
                    <a:pt x="167501" y="34085"/>
                    <a:pt x="185518" y="30676"/>
                    <a:pt x="204508" y="2970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FD173AC1-365F-7753-2617-DA8E515D64AB}"/>
                </a:ext>
              </a:extLst>
            </p:cNvPr>
            <p:cNvSpPr/>
            <p:nvPr/>
          </p:nvSpPr>
          <p:spPr>
            <a:xfrm>
              <a:off x="1907769" y="4095473"/>
              <a:ext cx="63299" cy="142181"/>
            </a:xfrm>
            <a:custGeom>
              <a:avLst/>
              <a:gdLst>
                <a:gd name="connsiteX0" fmla="*/ 24833 w 63299"/>
                <a:gd name="connsiteY0" fmla="*/ 0 h 142181"/>
                <a:gd name="connsiteX1" fmla="*/ 3895 w 63299"/>
                <a:gd name="connsiteY1" fmla="*/ 20938 h 142181"/>
                <a:gd name="connsiteX2" fmla="*/ 18016 w 63299"/>
                <a:gd name="connsiteY2" fmla="*/ 46745 h 142181"/>
                <a:gd name="connsiteX3" fmla="*/ 0 w 63299"/>
                <a:gd name="connsiteY3" fmla="*/ 54535 h 142181"/>
                <a:gd name="connsiteX4" fmla="*/ 6817 w 63299"/>
                <a:gd name="connsiteY4" fmla="*/ 72552 h 142181"/>
                <a:gd name="connsiteX5" fmla="*/ 24833 w 63299"/>
                <a:gd name="connsiteY5" fmla="*/ 65248 h 142181"/>
                <a:gd name="connsiteX6" fmla="*/ 34085 w 63299"/>
                <a:gd name="connsiteY6" fmla="*/ 122705 h 142181"/>
                <a:gd name="connsiteX7" fmla="*/ 34085 w 63299"/>
                <a:gd name="connsiteY7" fmla="*/ 142182 h 142181"/>
                <a:gd name="connsiteX8" fmla="*/ 63300 w 63299"/>
                <a:gd name="connsiteY8" fmla="*/ 142182 h 142181"/>
                <a:gd name="connsiteX9" fmla="*/ 63300 w 63299"/>
                <a:gd name="connsiteY9" fmla="*/ 122705 h 142181"/>
                <a:gd name="connsiteX10" fmla="*/ 24833 w 63299"/>
                <a:gd name="connsiteY10" fmla="*/ 0 h 14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99" h="142181">
                  <a:moveTo>
                    <a:pt x="24833" y="0"/>
                  </a:moveTo>
                  <a:lnTo>
                    <a:pt x="3895" y="20938"/>
                  </a:lnTo>
                  <a:cubicBezTo>
                    <a:pt x="9252" y="29215"/>
                    <a:pt x="14121" y="37980"/>
                    <a:pt x="18016" y="46745"/>
                  </a:cubicBezTo>
                  <a:lnTo>
                    <a:pt x="0" y="54535"/>
                  </a:lnTo>
                  <a:cubicBezTo>
                    <a:pt x="2435" y="60378"/>
                    <a:pt x="4869" y="66708"/>
                    <a:pt x="6817" y="72552"/>
                  </a:cubicBezTo>
                  <a:lnTo>
                    <a:pt x="24833" y="65248"/>
                  </a:lnTo>
                  <a:cubicBezTo>
                    <a:pt x="30676" y="83264"/>
                    <a:pt x="34085" y="102741"/>
                    <a:pt x="34085" y="122705"/>
                  </a:cubicBezTo>
                  <a:lnTo>
                    <a:pt x="34085" y="142182"/>
                  </a:lnTo>
                  <a:lnTo>
                    <a:pt x="63300" y="142182"/>
                  </a:lnTo>
                  <a:lnTo>
                    <a:pt x="63300" y="122705"/>
                  </a:lnTo>
                  <a:cubicBezTo>
                    <a:pt x="63300" y="76934"/>
                    <a:pt x="49179" y="35058"/>
                    <a:pt x="248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3BFFA9B6-8970-F49F-C01A-FD56BEFF7ECD}"/>
                </a:ext>
              </a:extLst>
            </p:cNvPr>
            <p:cNvSpPr/>
            <p:nvPr/>
          </p:nvSpPr>
          <p:spPr>
            <a:xfrm>
              <a:off x="1736239" y="4057493"/>
              <a:ext cx="186137" cy="186624"/>
            </a:xfrm>
            <a:custGeom>
              <a:avLst/>
              <a:gdLst>
                <a:gd name="connsiteX0" fmla="*/ 6950 w 186137"/>
                <a:gd name="connsiteY0" fmla="*/ 151920 h 186624"/>
                <a:gd name="connsiteX1" fmla="*/ 4515 w 186137"/>
                <a:gd name="connsiteY1" fmla="*/ 154355 h 186624"/>
                <a:gd name="connsiteX2" fmla="*/ 6950 w 186137"/>
                <a:gd name="connsiteY2" fmla="*/ 182109 h 186624"/>
                <a:gd name="connsiteX3" fmla="*/ 34704 w 186137"/>
                <a:gd name="connsiteY3" fmla="*/ 179675 h 186624"/>
                <a:gd name="connsiteX4" fmla="*/ 186137 w 186137"/>
                <a:gd name="connsiteY4" fmla="*/ 0 h 186624"/>
                <a:gd name="connsiteX5" fmla="*/ 6950 w 186137"/>
                <a:gd name="connsiteY5" fmla="*/ 151920 h 18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137" h="186624">
                  <a:moveTo>
                    <a:pt x="6950" y="151920"/>
                  </a:moveTo>
                  <a:cubicBezTo>
                    <a:pt x="5976" y="152407"/>
                    <a:pt x="5489" y="153381"/>
                    <a:pt x="4515" y="154355"/>
                  </a:cubicBezTo>
                  <a:cubicBezTo>
                    <a:pt x="-2302" y="162632"/>
                    <a:pt x="-1328" y="174805"/>
                    <a:pt x="6950" y="182109"/>
                  </a:cubicBezTo>
                  <a:cubicBezTo>
                    <a:pt x="15228" y="188926"/>
                    <a:pt x="27401" y="187952"/>
                    <a:pt x="34704" y="179675"/>
                  </a:cubicBezTo>
                  <a:lnTo>
                    <a:pt x="186137" y="0"/>
                  </a:lnTo>
                  <a:lnTo>
                    <a:pt x="6950" y="15192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  <a:ln w="48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EB02BDF-7886-3BB1-9396-62B765CB4827}"/>
              </a:ext>
            </a:extLst>
          </p:cNvPr>
          <p:cNvGrpSpPr/>
          <p:nvPr/>
        </p:nvGrpSpPr>
        <p:grpSpPr>
          <a:xfrm>
            <a:off x="11252155" y="5455575"/>
            <a:ext cx="598052" cy="598052"/>
            <a:chOff x="1456423" y="5416710"/>
            <a:chExt cx="598052" cy="598052"/>
          </a:xfrm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35DCF11C-C3C5-4F32-6CDC-13B881742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6423" y="5416710"/>
              <a:ext cx="598052" cy="598052"/>
              <a:chOff x="1438127" y="1988443"/>
              <a:chExt cx="2700000" cy="2700000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50A20C66-DDE4-B5B1-CD68-D2311E0781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91F7CB2F-2772-C291-FC30-84D647F508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aphique 79" descr="Homme et femme avec un remplissage uni">
              <a:extLst>
                <a:ext uri="{FF2B5EF4-FFF2-40B4-BE49-F238E27FC236}">
                  <a16:creationId xmlns:a16="http://schemas.microsoft.com/office/drawing/2014/main" id="{876B1260-90CA-0B74-8C9C-225B8BD0CFA5}"/>
                </a:ext>
              </a:extLst>
            </p:cNvPr>
            <p:cNvGrpSpPr/>
            <p:nvPr/>
          </p:nvGrpSpPr>
          <p:grpSpPr>
            <a:xfrm>
              <a:off x="1586879" y="5505095"/>
              <a:ext cx="340339" cy="389538"/>
              <a:chOff x="1586879" y="5505095"/>
              <a:chExt cx="340339" cy="389538"/>
            </a:xfrm>
            <a:gradFill flip="none" rotWithShape="1">
              <a:gsLst>
                <a:gs pos="20000">
                  <a:srgbClr val="242852"/>
                </a:gs>
                <a:gs pos="100000">
                  <a:srgbClr val="00B5FF"/>
                </a:gs>
              </a:gsLst>
              <a:lin ang="2700000" scaled="1"/>
              <a:tileRect/>
            </a:gradFill>
          </p:grpSpPr>
          <p:sp>
            <p:nvSpPr>
              <p:cNvPr id="62" name="Forme libre 61">
                <a:extLst>
                  <a:ext uri="{FF2B5EF4-FFF2-40B4-BE49-F238E27FC236}">
                    <a16:creationId xmlns:a16="http://schemas.microsoft.com/office/drawing/2014/main" id="{6930ECEE-04AF-23F8-F3A9-B606E8126BB1}"/>
                  </a:ext>
                </a:extLst>
              </p:cNvPr>
              <p:cNvSpPr/>
              <p:nvPr/>
            </p:nvSpPr>
            <p:spPr>
              <a:xfrm>
                <a:off x="1644830" y="5505095"/>
                <a:ext cx="68169" cy="68169"/>
              </a:xfrm>
              <a:custGeom>
                <a:avLst/>
                <a:gdLst>
                  <a:gd name="connsiteX0" fmla="*/ 68169 w 68169"/>
                  <a:gd name="connsiteY0" fmla="*/ 34085 h 68169"/>
                  <a:gd name="connsiteX1" fmla="*/ 34085 w 68169"/>
                  <a:gd name="connsiteY1" fmla="*/ 68169 h 68169"/>
                  <a:gd name="connsiteX2" fmla="*/ 0 w 68169"/>
                  <a:gd name="connsiteY2" fmla="*/ 34085 h 68169"/>
                  <a:gd name="connsiteX3" fmla="*/ 34085 w 68169"/>
                  <a:gd name="connsiteY3" fmla="*/ 0 h 68169"/>
                  <a:gd name="connsiteX4" fmla="*/ 68169 w 68169"/>
                  <a:gd name="connsiteY4" fmla="*/ 34085 h 6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69" h="68169">
                    <a:moveTo>
                      <a:pt x="68169" y="34085"/>
                    </a:moveTo>
                    <a:cubicBezTo>
                      <a:pt x="68169" y="52909"/>
                      <a:pt x="52909" y="68169"/>
                      <a:pt x="34085" y="68169"/>
                    </a:cubicBezTo>
                    <a:cubicBezTo>
                      <a:pt x="15260" y="68169"/>
                      <a:pt x="0" y="52909"/>
                      <a:pt x="0" y="34085"/>
                    </a:cubicBezTo>
                    <a:cubicBezTo>
                      <a:pt x="0" y="15260"/>
                      <a:pt x="15260" y="0"/>
                      <a:pt x="34085" y="0"/>
                    </a:cubicBezTo>
                    <a:cubicBezTo>
                      <a:pt x="52909" y="0"/>
                      <a:pt x="68169" y="15260"/>
                      <a:pt x="68169" y="34085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 62">
                <a:extLst>
                  <a:ext uri="{FF2B5EF4-FFF2-40B4-BE49-F238E27FC236}">
                    <a16:creationId xmlns:a16="http://schemas.microsoft.com/office/drawing/2014/main" id="{6BFE05A4-DA0F-DF13-B576-552843D0299A}"/>
                  </a:ext>
                </a:extLst>
              </p:cNvPr>
              <p:cNvSpPr/>
              <p:nvPr/>
            </p:nvSpPr>
            <p:spPr>
              <a:xfrm>
                <a:off x="1800646" y="5505095"/>
                <a:ext cx="68169" cy="68169"/>
              </a:xfrm>
              <a:custGeom>
                <a:avLst/>
                <a:gdLst>
                  <a:gd name="connsiteX0" fmla="*/ 68169 w 68169"/>
                  <a:gd name="connsiteY0" fmla="*/ 34085 h 68169"/>
                  <a:gd name="connsiteX1" fmla="*/ 34085 w 68169"/>
                  <a:gd name="connsiteY1" fmla="*/ 68169 h 68169"/>
                  <a:gd name="connsiteX2" fmla="*/ 0 w 68169"/>
                  <a:gd name="connsiteY2" fmla="*/ 34085 h 68169"/>
                  <a:gd name="connsiteX3" fmla="*/ 34085 w 68169"/>
                  <a:gd name="connsiteY3" fmla="*/ 0 h 68169"/>
                  <a:gd name="connsiteX4" fmla="*/ 68169 w 68169"/>
                  <a:gd name="connsiteY4" fmla="*/ 34085 h 68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69" h="68169">
                    <a:moveTo>
                      <a:pt x="68169" y="34085"/>
                    </a:moveTo>
                    <a:cubicBezTo>
                      <a:pt x="68169" y="52909"/>
                      <a:pt x="52909" y="68169"/>
                      <a:pt x="34085" y="68169"/>
                    </a:cubicBezTo>
                    <a:cubicBezTo>
                      <a:pt x="15260" y="68169"/>
                      <a:pt x="0" y="52909"/>
                      <a:pt x="0" y="34085"/>
                    </a:cubicBezTo>
                    <a:cubicBezTo>
                      <a:pt x="0" y="15260"/>
                      <a:pt x="15260" y="0"/>
                      <a:pt x="34085" y="0"/>
                    </a:cubicBezTo>
                    <a:cubicBezTo>
                      <a:pt x="52909" y="0"/>
                      <a:pt x="68169" y="15260"/>
                      <a:pt x="68169" y="34085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4" name="Forme libre 63">
                <a:extLst>
                  <a:ext uri="{FF2B5EF4-FFF2-40B4-BE49-F238E27FC236}">
                    <a16:creationId xmlns:a16="http://schemas.microsoft.com/office/drawing/2014/main" id="{19F6A0D6-B528-AEEC-7043-CC00505BA0FD}"/>
                  </a:ext>
                </a:extLst>
              </p:cNvPr>
              <p:cNvSpPr/>
              <p:nvPr/>
            </p:nvSpPr>
            <p:spPr>
              <a:xfrm>
                <a:off x="1586879" y="5583003"/>
                <a:ext cx="340339" cy="311630"/>
              </a:xfrm>
              <a:custGeom>
                <a:avLst/>
                <a:gdLst>
                  <a:gd name="connsiteX0" fmla="*/ 339879 w 340339"/>
                  <a:gd name="connsiteY0" fmla="*/ 136825 h 311630"/>
                  <a:gd name="connsiteX1" fmla="*/ 312125 w 340339"/>
                  <a:gd name="connsiteY1" fmla="*/ 34085 h 311630"/>
                  <a:gd name="connsiteX2" fmla="*/ 307742 w 340339"/>
                  <a:gd name="connsiteY2" fmla="*/ 26294 h 311630"/>
                  <a:gd name="connsiteX3" fmla="*/ 274145 w 340339"/>
                  <a:gd name="connsiteY3" fmla="*/ 4869 h 311630"/>
                  <a:gd name="connsiteX4" fmla="*/ 247851 w 340339"/>
                  <a:gd name="connsiteY4" fmla="*/ 0 h 311630"/>
                  <a:gd name="connsiteX5" fmla="*/ 221557 w 340339"/>
                  <a:gd name="connsiteY5" fmla="*/ 4382 h 311630"/>
                  <a:gd name="connsiteX6" fmla="*/ 187959 w 340339"/>
                  <a:gd name="connsiteY6" fmla="*/ 25807 h 311630"/>
                  <a:gd name="connsiteX7" fmla="*/ 183577 w 340339"/>
                  <a:gd name="connsiteY7" fmla="*/ 33598 h 311630"/>
                  <a:gd name="connsiteX8" fmla="*/ 169943 w 340339"/>
                  <a:gd name="connsiteY8" fmla="*/ 84725 h 311630"/>
                  <a:gd name="connsiteX9" fmla="*/ 156309 w 340339"/>
                  <a:gd name="connsiteY9" fmla="*/ 34085 h 311630"/>
                  <a:gd name="connsiteX10" fmla="*/ 151927 w 340339"/>
                  <a:gd name="connsiteY10" fmla="*/ 26294 h 311630"/>
                  <a:gd name="connsiteX11" fmla="*/ 118329 w 340339"/>
                  <a:gd name="connsiteY11" fmla="*/ 4869 h 311630"/>
                  <a:gd name="connsiteX12" fmla="*/ 92035 w 340339"/>
                  <a:gd name="connsiteY12" fmla="*/ 0 h 311630"/>
                  <a:gd name="connsiteX13" fmla="*/ 65742 w 340339"/>
                  <a:gd name="connsiteY13" fmla="*/ 4382 h 311630"/>
                  <a:gd name="connsiteX14" fmla="*/ 32144 w 340339"/>
                  <a:gd name="connsiteY14" fmla="*/ 25807 h 311630"/>
                  <a:gd name="connsiteX15" fmla="*/ 27762 w 340339"/>
                  <a:gd name="connsiteY15" fmla="*/ 33598 h 311630"/>
                  <a:gd name="connsiteX16" fmla="*/ 494 w 340339"/>
                  <a:gd name="connsiteY16" fmla="*/ 136338 h 311630"/>
                  <a:gd name="connsiteX17" fmla="*/ 10719 w 340339"/>
                  <a:gd name="connsiteY17" fmla="*/ 154841 h 311630"/>
                  <a:gd name="connsiteX18" fmla="*/ 14128 w 340339"/>
                  <a:gd name="connsiteY18" fmla="*/ 155815 h 311630"/>
                  <a:gd name="connsiteX19" fmla="*/ 28249 w 340339"/>
                  <a:gd name="connsiteY19" fmla="*/ 145103 h 311630"/>
                  <a:gd name="connsiteX20" fmla="*/ 53082 w 340339"/>
                  <a:gd name="connsiteY20" fmla="*/ 51614 h 311630"/>
                  <a:gd name="connsiteX21" fmla="*/ 53082 w 340339"/>
                  <a:gd name="connsiteY21" fmla="*/ 160685 h 311630"/>
                  <a:gd name="connsiteX22" fmla="*/ 53082 w 340339"/>
                  <a:gd name="connsiteY22" fmla="*/ 311631 h 311630"/>
                  <a:gd name="connsiteX23" fmla="*/ 82297 w 340339"/>
                  <a:gd name="connsiteY23" fmla="*/ 311631 h 311630"/>
                  <a:gd name="connsiteX24" fmla="*/ 82297 w 340339"/>
                  <a:gd name="connsiteY24" fmla="*/ 160685 h 311630"/>
                  <a:gd name="connsiteX25" fmla="*/ 101774 w 340339"/>
                  <a:gd name="connsiteY25" fmla="*/ 160685 h 311630"/>
                  <a:gd name="connsiteX26" fmla="*/ 101774 w 340339"/>
                  <a:gd name="connsiteY26" fmla="*/ 311631 h 311630"/>
                  <a:gd name="connsiteX27" fmla="*/ 130989 w 340339"/>
                  <a:gd name="connsiteY27" fmla="*/ 311631 h 311630"/>
                  <a:gd name="connsiteX28" fmla="*/ 130989 w 340339"/>
                  <a:gd name="connsiteY28" fmla="*/ 160685 h 311630"/>
                  <a:gd name="connsiteX29" fmla="*/ 130989 w 340339"/>
                  <a:gd name="connsiteY29" fmla="*/ 51614 h 311630"/>
                  <a:gd name="connsiteX30" fmla="*/ 155822 w 340339"/>
                  <a:gd name="connsiteY30" fmla="*/ 144616 h 311630"/>
                  <a:gd name="connsiteX31" fmla="*/ 169943 w 340339"/>
                  <a:gd name="connsiteY31" fmla="*/ 155328 h 311630"/>
                  <a:gd name="connsiteX32" fmla="*/ 173838 w 340339"/>
                  <a:gd name="connsiteY32" fmla="*/ 154841 h 311630"/>
                  <a:gd name="connsiteX33" fmla="*/ 183090 w 340339"/>
                  <a:gd name="connsiteY33" fmla="*/ 146077 h 311630"/>
                  <a:gd name="connsiteX34" fmla="*/ 208897 w 340339"/>
                  <a:gd name="connsiteY34" fmla="*/ 51614 h 311630"/>
                  <a:gd name="connsiteX35" fmla="*/ 208897 w 340339"/>
                  <a:gd name="connsiteY35" fmla="*/ 91055 h 311630"/>
                  <a:gd name="connsiteX36" fmla="*/ 181142 w 340339"/>
                  <a:gd name="connsiteY36" fmla="*/ 194769 h 311630"/>
                  <a:gd name="connsiteX37" fmla="*/ 208897 w 340339"/>
                  <a:gd name="connsiteY37" fmla="*/ 194769 h 311630"/>
                  <a:gd name="connsiteX38" fmla="*/ 208897 w 340339"/>
                  <a:gd name="connsiteY38" fmla="*/ 311631 h 311630"/>
                  <a:gd name="connsiteX39" fmla="*/ 238112 w 340339"/>
                  <a:gd name="connsiteY39" fmla="*/ 311631 h 311630"/>
                  <a:gd name="connsiteX40" fmla="*/ 238112 w 340339"/>
                  <a:gd name="connsiteY40" fmla="*/ 194769 h 311630"/>
                  <a:gd name="connsiteX41" fmla="*/ 257589 w 340339"/>
                  <a:gd name="connsiteY41" fmla="*/ 194769 h 311630"/>
                  <a:gd name="connsiteX42" fmla="*/ 257589 w 340339"/>
                  <a:gd name="connsiteY42" fmla="*/ 311631 h 311630"/>
                  <a:gd name="connsiteX43" fmla="*/ 286805 w 340339"/>
                  <a:gd name="connsiteY43" fmla="*/ 311631 h 311630"/>
                  <a:gd name="connsiteX44" fmla="*/ 286805 w 340339"/>
                  <a:gd name="connsiteY44" fmla="*/ 194769 h 311630"/>
                  <a:gd name="connsiteX45" fmla="*/ 314559 w 340339"/>
                  <a:gd name="connsiteY45" fmla="*/ 194769 h 311630"/>
                  <a:gd name="connsiteX46" fmla="*/ 286805 w 340339"/>
                  <a:gd name="connsiteY46" fmla="*/ 91055 h 311630"/>
                  <a:gd name="connsiteX47" fmla="*/ 286805 w 340339"/>
                  <a:gd name="connsiteY47" fmla="*/ 51614 h 311630"/>
                  <a:gd name="connsiteX48" fmla="*/ 311638 w 340339"/>
                  <a:gd name="connsiteY48" fmla="*/ 144616 h 311630"/>
                  <a:gd name="connsiteX49" fmla="*/ 325758 w 340339"/>
                  <a:gd name="connsiteY49" fmla="*/ 155328 h 311630"/>
                  <a:gd name="connsiteX50" fmla="*/ 329654 w 340339"/>
                  <a:gd name="connsiteY50" fmla="*/ 154841 h 311630"/>
                  <a:gd name="connsiteX51" fmla="*/ 339879 w 340339"/>
                  <a:gd name="connsiteY51" fmla="*/ 136825 h 31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40339" h="311630">
                    <a:moveTo>
                      <a:pt x="339879" y="136825"/>
                    </a:moveTo>
                    <a:lnTo>
                      <a:pt x="312125" y="34085"/>
                    </a:lnTo>
                    <a:cubicBezTo>
                      <a:pt x="311151" y="31163"/>
                      <a:pt x="309690" y="28242"/>
                      <a:pt x="307742" y="26294"/>
                    </a:cubicBezTo>
                    <a:cubicBezTo>
                      <a:pt x="298491" y="16555"/>
                      <a:pt x="286805" y="9252"/>
                      <a:pt x="274145" y="4869"/>
                    </a:cubicBezTo>
                    <a:cubicBezTo>
                      <a:pt x="265867" y="1461"/>
                      <a:pt x="257102" y="0"/>
                      <a:pt x="247851" y="0"/>
                    </a:cubicBezTo>
                    <a:cubicBezTo>
                      <a:pt x="238599" y="0"/>
                      <a:pt x="229835" y="1461"/>
                      <a:pt x="221557" y="4382"/>
                    </a:cubicBezTo>
                    <a:cubicBezTo>
                      <a:pt x="208410" y="8765"/>
                      <a:pt x="197211" y="16068"/>
                      <a:pt x="187959" y="25807"/>
                    </a:cubicBezTo>
                    <a:cubicBezTo>
                      <a:pt x="186012" y="28242"/>
                      <a:pt x="184551" y="30676"/>
                      <a:pt x="183577" y="33598"/>
                    </a:cubicBezTo>
                    <a:lnTo>
                      <a:pt x="169943" y="84725"/>
                    </a:lnTo>
                    <a:lnTo>
                      <a:pt x="156309" y="34085"/>
                    </a:lnTo>
                    <a:cubicBezTo>
                      <a:pt x="155335" y="31163"/>
                      <a:pt x="153875" y="28242"/>
                      <a:pt x="151927" y="26294"/>
                    </a:cubicBezTo>
                    <a:cubicBezTo>
                      <a:pt x="142675" y="16555"/>
                      <a:pt x="130989" y="9252"/>
                      <a:pt x="118329" y="4869"/>
                    </a:cubicBezTo>
                    <a:cubicBezTo>
                      <a:pt x="110052" y="1461"/>
                      <a:pt x="101287" y="0"/>
                      <a:pt x="92035" y="0"/>
                    </a:cubicBezTo>
                    <a:cubicBezTo>
                      <a:pt x="82784" y="0"/>
                      <a:pt x="74019" y="1461"/>
                      <a:pt x="65742" y="4382"/>
                    </a:cubicBezTo>
                    <a:cubicBezTo>
                      <a:pt x="52595" y="8765"/>
                      <a:pt x="41395" y="16068"/>
                      <a:pt x="32144" y="25807"/>
                    </a:cubicBezTo>
                    <a:cubicBezTo>
                      <a:pt x="30196" y="28242"/>
                      <a:pt x="28735" y="30676"/>
                      <a:pt x="27762" y="33598"/>
                    </a:cubicBezTo>
                    <a:lnTo>
                      <a:pt x="494" y="136338"/>
                    </a:lnTo>
                    <a:cubicBezTo>
                      <a:pt x="-1454" y="144129"/>
                      <a:pt x="2442" y="152894"/>
                      <a:pt x="10719" y="154841"/>
                    </a:cubicBezTo>
                    <a:cubicBezTo>
                      <a:pt x="11693" y="155815"/>
                      <a:pt x="12667" y="155815"/>
                      <a:pt x="14128" y="155815"/>
                    </a:cubicBezTo>
                    <a:cubicBezTo>
                      <a:pt x="20458" y="155815"/>
                      <a:pt x="26301" y="151433"/>
                      <a:pt x="28249" y="145103"/>
                    </a:cubicBezTo>
                    <a:lnTo>
                      <a:pt x="53082" y="51614"/>
                    </a:lnTo>
                    <a:lnTo>
                      <a:pt x="53082" y="160685"/>
                    </a:lnTo>
                    <a:lnTo>
                      <a:pt x="53082" y="311631"/>
                    </a:lnTo>
                    <a:lnTo>
                      <a:pt x="82297" y="311631"/>
                    </a:lnTo>
                    <a:lnTo>
                      <a:pt x="82297" y="160685"/>
                    </a:lnTo>
                    <a:lnTo>
                      <a:pt x="101774" y="160685"/>
                    </a:lnTo>
                    <a:lnTo>
                      <a:pt x="101774" y="311631"/>
                    </a:lnTo>
                    <a:lnTo>
                      <a:pt x="130989" y="311631"/>
                    </a:lnTo>
                    <a:lnTo>
                      <a:pt x="130989" y="160685"/>
                    </a:lnTo>
                    <a:lnTo>
                      <a:pt x="130989" y="51614"/>
                    </a:lnTo>
                    <a:lnTo>
                      <a:pt x="155822" y="144616"/>
                    </a:lnTo>
                    <a:cubicBezTo>
                      <a:pt x="157770" y="150946"/>
                      <a:pt x="163613" y="155328"/>
                      <a:pt x="169943" y="155328"/>
                    </a:cubicBezTo>
                    <a:cubicBezTo>
                      <a:pt x="171404" y="155328"/>
                      <a:pt x="172378" y="155328"/>
                      <a:pt x="173838" y="154841"/>
                    </a:cubicBezTo>
                    <a:cubicBezTo>
                      <a:pt x="178221" y="153381"/>
                      <a:pt x="181629" y="149972"/>
                      <a:pt x="183090" y="146077"/>
                    </a:cubicBezTo>
                    <a:cubicBezTo>
                      <a:pt x="183577" y="146077"/>
                      <a:pt x="208897" y="51614"/>
                      <a:pt x="208897" y="51614"/>
                    </a:cubicBezTo>
                    <a:lnTo>
                      <a:pt x="208897" y="91055"/>
                    </a:lnTo>
                    <a:lnTo>
                      <a:pt x="181142" y="194769"/>
                    </a:lnTo>
                    <a:lnTo>
                      <a:pt x="208897" y="194769"/>
                    </a:lnTo>
                    <a:lnTo>
                      <a:pt x="208897" y="311631"/>
                    </a:lnTo>
                    <a:lnTo>
                      <a:pt x="238112" y="311631"/>
                    </a:lnTo>
                    <a:lnTo>
                      <a:pt x="238112" y="194769"/>
                    </a:lnTo>
                    <a:lnTo>
                      <a:pt x="257589" y="194769"/>
                    </a:lnTo>
                    <a:lnTo>
                      <a:pt x="257589" y="311631"/>
                    </a:lnTo>
                    <a:lnTo>
                      <a:pt x="286805" y="311631"/>
                    </a:lnTo>
                    <a:lnTo>
                      <a:pt x="286805" y="194769"/>
                    </a:lnTo>
                    <a:lnTo>
                      <a:pt x="314559" y="194769"/>
                    </a:lnTo>
                    <a:lnTo>
                      <a:pt x="286805" y="91055"/>
                    </a:lnTo>
                    <a:lnTo>
                      <a:pt x="286805" y="51614"/>
                    </a:lnTo>
                    <a:lnTo>
                      <a:pt x="311638" y="144616"/>
                    </a:lnTo>
                    <a:cubicBezTo>
                      <a:pt x="313585" y="150946"/>
                      <a:pt x="319428" y="155328"/>
                      <a:pt x="325758" y="155328"/>
                    </a:cubicBezTo>
                    <a:cubicBezTo>
                      <a:pt x="327219" y="155328"/>
                      <a:pt x="328193" y="155328"/>
                      <a:pt x="329654" y="154841"/>
                    </a:cubicBezTo>
                    <a:cubicBezTo>
                      <a:pt x="337445" y="152894"/>
                      <a:pt x="341827" y="144616"/>
                      <a:pt x="339879" y="136825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67" name="ZoneTexte 66">
            <a:extLst>
              <a:ext uri="{FF2B5EF4-FFF2-40B4-BE49-F238E27FC236}">
                <a16:creationId xmlns:a16="http://schemas.microsoft.com/office/drawing/2014/main" id="{CC1D73F5-D867-181C-AA97-6EF912E14A82}"/>
              </a:ext>
            </a:extLst>
          </p:cNvPr>
          <p:cNvSpPr txBox="1"/>
          <p:nvPr/>
        </p:nvSpPr>
        <p:spPr>
          <a:xfrm>
            <a:off x="636136" y="6611779"/>
            <a:ext cx="54874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i="1" dirty="0">
                <a:solidFill>
                  <a:schemeClr val="tx2">
                    <a:lumMod val="75000"/>
                  </a:schemeClr>
                </a:solidFill>
                <a:latin typeface="Avenir Light" panose="020B0402020203020204" pitchFamily="34" charset="77"/>
              </a:rPr>
              <a:t>Calculs réalisés d’après le seuil fixé par la FAO  de 2500 kilocalories par jour et par personne.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E2BEA9-1CE4-5550-A812-552521EE4516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1045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C170C6-4F60-1704-0950-925413DB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7" y="819351"/>
            <a:ext cx="11680683" cy="3296661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7A5288B2-F52A-A8BD-D23A-287F8F08C581}"/>
              </a:ext>
            </a:extLst>
          </p:cNvPr>
          <p:cNvGrpSpPr/>
          <p:nvPr/>
        </p:nvGrpSpPr>
        <p:grpSpPr>
          <a:xfrm>
            <a:off x="3125424" y="4572738"/>
            <a:ext cx="1623093" cy="1946661"/>
            <a:chOff x="1361507" y="1057950"/>
            <a:chExt cx="1921279" cy="230429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0578A764-D483-2278-AD73-59AAFE91A3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1507" y="1433678"/>
              <a:ext cx="1921279" cy="1928565"/>
              <a:chOff x="1247614" y="2219015"/>
              <a:chExt cx="2700001" cy="271024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E4E8B0C5-63C5-6FDF-1863-5A03A2E96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3E30E5DC-930B-5273-127F-CF7A467CF1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500" dirty="0">
                    <a:solidFill>
                      <a:srgbClr val="002060"/>
                    </a:solidFill>
                    <a:latin typeface="Avenir" panose="02000503020000020003" pitchFamily="2" charset="0"/>
                  </a:rPr>
                  <a:t>Traitement</a:t>
                </a: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AA247A3-11F6-7E2A-A442-FDEB3532D968}"/>
                </a:ext>
              </a:extLst>
            </p:cNvPr>
            <p:cNvSpPr txBox="1"/>
            <p:nvPr/>
          </p:nvSpPr>
          <p:spPr>
            <a:xfrm>
              <a:off x="1991265" y="1057950"/>
              <a:ext cx="842869" cy="43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002060"/>
                  </a:solidFill>
                  <a:latin typeface="Avenir" panose="02000503020000020003" pitchFamily="2" charset="0"/>
                </a:rPr>
                <a:t>22 %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24E509E-E814-BA94-C605-9F2529194D47}"/>
              </a:ext>
            </a:extLst>
          </p:cNvPr>
          <p:cNvGrpSpPr/>
          <p:nvPr/>
        </p:nvGrpSpPr>
        <p:grpSpPr>
          <a:xfrm>
            <a:off x="5454902" y="4569558"/>
            <a:ext cx="1625743" cy="1949841"/>
            <a:chOff x="1361507" y="1057950"/>
            <a:chExt cx="1921279" cy="2304293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F704828C-C7D2-CFC3-19ED-6604C343A2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1507" y="1433678"/>
              <a:ext cx="1921279" cy="1928565"/>
              <a:chOff x="1247614" y="2219015"/>
              <a:chExt cx="2700001" cy="2710240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38753A6B-0B8D-13A1-30AE-6010E91EDE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82506AEB-18A3-E9DF-053F-7EF50735F0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500" dirty="0">
                    <a:solidFill>
                      <a:srgbClr val="1068A7"/>
                    </a:solidFill>
                    <a:latin typeface="Avenir" panose="02000503020000020003" pitchFamily="2" charset="0"/>
                  </a:rPr>
                  <a:t>Autres Utilisations</a:t>
                </a:r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51F0307-D08E-72EE-0126-35CFAE3B42A8}"/>
                </a:ext>
              </a:extLst>
            </p:cNvPr>
            <p:cNvSpPr txBox="1"/>
            <p:nvPr/>
          </p:nvSpPr>
          <p:spPr>
            <a:xfrm>
              <a:off x="1991265" y="1057950"/>
              <a:ext cx="684260" cy="436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1068A7"/>
                  </a:solidFill>
                  <a:latin typeface="Avenir" panose="02000503020000020003" pitchFamily="2" charset="0"/>
                </a:rPr>
                <a:t>9 %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02F4C9D-F10D-6163-33CA-983C0DFD3DEF}"/>
              </a:ext>
            </a:extLst>
          </p:cNvPr>
          <p:cNvGrpSpPr/>
          <p:nvPr/>
        </p:nvGrpSpPr>
        <p:grpSpPr>
          <a:xfrm>
            <a:off x="7787029" y="4569558"/>
            <a:ext cx="1625743" cy="1949841"/>
            <a:chOff x="1361507" y="1057950"/>
            <a:chExt cx="1921279" cy="2304293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F4BBAB5B-5508-2D7A-88C7-8708814FB3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1507" y="1433678"/>
              <a:ext cx="1921279" cy="1928565"/>
              <a:chOff x="1247614" y="2219015"/>
              <a:chExt cx="2700001" cy="2710240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A5F38FA1-4782-ABA5-491E-322946A0E8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50BE6E5C-F79E-5931-DDDD-EC4ED2602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5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venir" panose="02000503020000020003" pitchFamily="2" charset="0"/>
                  </a:rPr>
                  <a:t>Semences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E300EAA-BAB0-D40F-1267-5C792B0032F0}"/>
                </a:ext>
              </a:extLst>
            </p:cNvPr>
            <p:cNvSpPr txBox="1"/>
            <p:nvPr/>
          </p:nvSpPr>
          <p:spPr>
            <a:xfrm>
              <a:off x="1991265" y="105795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venir" panose="02000503020000020003" pitchFamily="2" charset="0"/>
                </a:rPr>
                <a:t>2 %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1A7F125-553F-CA60-BD0B-3D50A7DD24E1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9A7A4456-DE76-E018-3F0A-6D6E124DF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F4B980BF-B973-C7D2-4473-6559C770BDF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6621ACA-F4DC-B967-5474-6FA0865F0B6F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id="{EBD3BA27-1030-7875-6F4C-4847A1F7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36" y="160494"/>
            <a:ext cx="11750045" cy="6633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L’UTILISATION DE LA DISPONIBILITÉ INTÉRIEURE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392AA89-01AE-7423-2D7F-7687A9544D42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2867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e 428">
            <a:extLst>
              <a:ext uri="{FF2B5EF4-FFF2-40B4-BE49-F238E27FC236}">
                <a16:creationId xmlns:a16="http://schemas.microsoft.com/office/drawing/2014/main" id="{2B1A34FF-0D4A-DF55-083B-75D3C9881ADB}"/>
              </a:ext>
            </a:extLst>
          </p:cNvPr>
          <p:cNvGrpSpPr/>
          <p:nvPr/>
        </p:nvGrpSpPr>
        <p:grpSpPr>
          <a:xfrm>
            <a:off x="11426" y="2261023"/>
            <a:ext cx="11721991" cy="1650678"/>
            <a:chOff x="66679" y="568881"/>
            <a:chExt cx="11721991" cy="1650678"/>
          </a:xfrm>
        </p:grpSpPr>
        <p:grpSp>
          <p:nvGrpSpPr>
            <p:cNvPr id="425" name="Groupe 424">
              <a:extLst>
                <a:ext uri="{FF2B5EF4-FFF2-40B4-BE49-F238E27FC236}">
                  <a16:creationId xmlns:a16="http://schemas.microsoft.com/office/drawing/2014/main" id="{86499121-F985-8EC9-16A6-4C2F39A5F868}"/>
                </a:ext>
              </a:extLst>
            </p:cNvPr>
            <p:cNvGrpSpPr/>
            <p:nvPr/>
          </p:nvGrpSpPr>
          <p:grpSpPr>
            <a:xfrm>
              <a:off x="403329" y="568881"/>
              <a:ext cx="11385341" cy="1641143"/>
              <a:chOff x="378268" y="2615576"/>
              <a:chExt cx="11385341" cy="1641143"/>
            </a:xfrm>
          </p:grpSpPr>
          <p:grpSp>
            <p:nvGrpSpPr>
              <p:cNvPr id="417" name="Groupe 416">
                <a:extLst>
                  <a:ext uri="{FF2B5EF4-FFF2-40B4-BE49-F238E27FC236}">
                    <a16:creationId xmlns:a16="http://schemas.microsoft.com/office/drawing/2014/main" id="{28800DD9-0A8E-A5F0-28F1-BE3133965860}"/>
                  </a:ext>
                </a:extLst>
              </p:cNvPr>
              <p:cNvGrpSpPr/>
              <p:nvPr/>
            </p:nvGrpSpPr>
            <p:grpSpPr>
              <a:xfrm>
                <a:off x="378268" y="2615576"/>
                <a:ext cx="678419" cy="1626848"/>
                <a:chOff x="521123" y="2821491"/>
                <a:chExt cx="678419" cy="1626848"/>
              </a:xfrm>
            </p:grpSpPr>
            <p:grpSp>
              <p:nvGrpSpPr>
                <p:cNvPr id="177" name="Groupe 176">
                  <a:extLst>
                    <a:ext uri="{FF2B5EF4-FFF2-40B4-BE49-F238E27FC236}">
                      <a16:creationId xmlns:a16="http://schemas.microsoft.com/office/drawing/2014/main" id="{A0C7F767-1CA6-09E8-5736-2F79175E2D43}"/>
                    </a:ext>
                  </a:extLst>
                </p:cNvPr>
                <p:cNvGrpSpPr/>
                <p:nvPr/>
              </p:nvGrpSpPr>
              <p:grpSpPr>
                <a:xfrm>
                  <a:off x="893864" y="2821491"/>
                  <a:ext cx="221361" cy="1626848"/>
                  <a:chOff x="4104569" y="4896597"/>
                  <a:chExt cx="294786" cy="1552341"/>
                </a:xfrm>
              </p:grpSpPr>
              <p:grpSp>
                <p:nvGrpSpPr>
                  <p:cNvPr id="126" name="Groupe 125">
                    <a:extLst>
                      <a:ext uri="{FF2B5EF4-FFF2-40B4-BE49-F238E27FC236}">
                        <a16:creationId xmlns:a16="http://schemas.microsoft.com/office/drawing/2014/main" id="{2D88A20F-26A0-692D-E8F7-A597042D73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127" name="Ellipse 120">
                      <a:extLst>
                        <a:ext uri="{FF2B5EF4-FFF2-40B4-BE49-F238E27FC236}">
                          <a16:creationId xmlns:a16="http://schemas.microsoft.com/office/drawing/2014/main" id="{99674AF6-1D65-DF83-B167-8BDEFBC0F8E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8" name="Ellipse 121">
                      <a:extLst>
                        <a:ext uri="{FF2B5EF4-FFF2-40B4-BE49-F238E27FC236}">
                          <a16:creationId xmlns:a16="http://schemas.microsoft.com/office/drawing/2014/main" id="{82DD8FB0-AA71-CCC6-2E46-67DB157647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123" name="Groupe 122">
                    <a:extLst>
                      <a:ext uri="{FF2B5EF4-FFF2-40B4-BE49-F238E27FC236}">
                        <a16:creationId xmlns:a16="http://schemas.microsoft.com/office/drawing/2014/main" id="{65E0BBCC-3BA2-7283-12F2-29ABEAD92411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124" name="Rectangle : coins arrondis 123">
                      <a:extLst>
                        <a:ext uri="{FF2B5EF4-FFF2-40B4-BE49-F238E27FC236}">
                          <a16:creationId xmlns:a16="http://schemas.microsoft.com/office/drawing/2014/main" id="{1186E280-64C5-23D9-F991-19B5919A8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25" name="Rectangle : coins arrondis 124">
                      <a:extLst>
                        <a:ext uri="{FF2B5EF4-FFF2-40B4-BE49-F238E27FC236}">
                          <a16:creationId xmlns:a16="http://schemas.microsoft.com/office/drawing/2014/main" id="{6759834A-4891-0C94-DE52-712C2DEAF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158" name="Groupe 157">
                    <a:extLst>
                      <a:ext uri="{FF2B5EF4-FFF2-40B4-BE49-F238E27FC236}">
                        <a16:creationId xmlns:a16="http://schemas.microsoft.com/office/drawing/2014/main" id="{B543D4D2-F326-47E1-5F51-B3DCD15A5677}"/>
                      </a:ext>
                    </a:extLst>
                  </p:cNvPr>
                  <p:cNvGrpSpPr/>
                  <p:nvPr/>
                </p:nvGrpSpPr>
                <p:grpSpPr>
                  <a:xfrm>
                    <a:off x="4104569" y="6159856"/>
                    <a:ext cx="289593" cy="289082"/>
                    <a:chOff x="5265979" y="5921263"/>
                    <a:chExt cx="289593" cy="491597"/>
                  </a:xfrm>
                  <a:effectLst/>
                </p:grpSpPr>
                <p:sp>
                  <p:nvSpPr>
                    <p:cNvPr id="159" name="Ellipse 120">
                      <a:extLst>
                        <a:ext uri="{FF2B5EF4-FFF2-40B4-BE49-F238E27FC236}">
                          <a16:creationId xmlns:a16="http://schemas.microsoft.com/office/drawing/2014/main" id="{11ADCBFC-CBC5-65E7-648F-619C1DCAA0F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5979" y="5934895"/>
                      <a:ext cx="284400" cy="469459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60" name="Rectangle : coins arrondis 159">
                      <a:extLst>
                        <a:ext uri="{FF2B5EF4-FFF2-40B4-BE49-F238E27FC236}">
                          <a16:creationId xmlns:a16="http://schemas.microsoft.com/office/drawing/2014/main" id="{2435059A-80E9-0AB9-7E7A-D1D4D3A6C5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1173" y="5921263"/>
                      <a:ext cx="284399" cy="491597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78" name="Groupe 177">
                  <a:extLst>
                    <a:ext uri="{FF2B5EF4-FFF2-40B4-BE49-F238E27FC236}">
                      <a16:creationId xmlns:a16="http://schemas.microsoft.com/office/drawing/2014/main" id="{579E1A61-5796-C16C-CD66-3974ACE51937}"/>
                    </a:ext>
                  </a:extLst>
                </p:cNvPr>
                <p:cNvGrpSpPr/>
                <p:nvPr/>
              </p:nvGrpSpPr>
              <p:grpSpPr>
                <a:xfrm>
                  <a:off x="571246" y="2821491"/>
                  <a:ext cx="221361" cy="1622062"/>
                  <a:chOff x="4104569" y="4896597"/>
                  <a:chExt cx="294786" cy="1538566"/>
                </a:xfrm>
              </p:grpSpPr>
              <p:grpSp>
                <p:nvGrpSpPr>
                  <p:cNvPr id="179" name="Groupe 178">
                    <a:extLst>
                      <a:ext uri="{FF2B5EF4-FFF2-40B4-BE49-F238E27FC236}">
                        <a16:creationId xmlns:a16="http://schemas.microsoft.com/office/drawing/2014/main" id="{463A1FBC-1496-7E49-6AAF-C92921AB0A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186" name="Ellipse 120">
                      <a:extLst>
                        <a:ext uri="{FF2B5EF4-FFF2-40B4-BE49-F238E27FC236}">
                          <a16:creationId xmlns:a16="http://schemas.microsoft.com/office/drawing/2014/main" id="{0E265E8E-4ECA-492B-BCF2-4B3D32049EE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7" name="Ellipse 121">
                      <a:extLst>
                        <a:ext uri="{FF2B5EF4-FFF2-40B4-BE49-F238E27FC236}">
                          <a16:creationId xmlns:a16="http://schemas.microsoft.com/office/drawing/2014/main" id="{4A4A17D9-8D52-65BC-15BF-231B05AF29B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180" name="Groupe 179">
                    <a:extLst>
                      <a:ext uri="{FF2B5EF4-FFF2-40B4-BE49-F238E27FC236}">
                        <a16:creationId xmlns:a16="http://schemas.microsoft.com/office/drawing/2014/main" id="{08309F13-84CC-1770-3E4A-D49EA6DDE6A2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184" name="Rectangle : coins arrondis 183">
                      <a:extLst>
                        <a:ext uri="{FF2B5EF4-FFF2-40B4-BE49-F238E27FC236}">
                          <a16:creationId xmlns:a16="http://schemas.microsoft.com/office/drawing/2014/main" id="{8C03FD20-63D9-7641-D2B3-17BDC08DE8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5" name="Rectangle : coins arrondis 184">
                      <a:extLst>
                        <a:ext uri="{FF2B5EF4-FFF2-40B4-BE49-F238E27FC236}">
                          <a16:creationId xmlns:a16="http://schemas.microsoft.com/office/drawing/2014/main" id="{3BEBF485-50FB-1613-779F-6D68F1280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181" name="Groupe 180">
                    <a:extLst>
                      <a:ext uri="{FF2B5EF4-FFF2-40B4-BE49-F238E27FC236}">
                        <a16:creationId xmlns:a16="http://schemas.microsoft.com/office/drawing/2014/main" id="{8D583DE4-2C01-622C-6F9B-0F666F160F9B}"/>
                      </a:ext>
                    </a:extLst>
                  </p:cNvPr>
                  <p:cNvGrpSpPr/>
                  <p:nvPr/>
                </p:nvGrpSpPr>
                <p:grpSpPr>
                  <a:xfrm>
                    <a:off x="4104569" y="5381348"/>
                    <a:ext cx="294778" cy="1053327"/>
                    <a:chOff x="5265979" y="4597369"/>
                    <a:chExt cx="294778" cy="1791227"/>
                  </a:xfrm>
                  <a:effectLst/>
                </p:grpSpPr>
                <p:sp>
                  <p:nvSpPr>
                    <p:cNvPr id="182" name="Ellipse 120">
                      <a:extLst>
                        <a:ext uri="{FF2B5EF4-FFF2-40B4-BE49-F238E27FC236}">
                          <a16:creationId xmlns:a16="http://schemas.microsoft.com/office/drawing/2014/main" id="{E09887EA-7833-91A5-5417-1FF097DE981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5979" y="4834184"/>
                      <a:ext cx="284400" cy="1538566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83" name="Rectangle : coins arrondis 182">
                      <a:extLst>
                        <a:ext uri="{FF2B5EF4-FFF2-40B4-BE49-F238E27FC236}">
                          <a16:creationId xmlns:a16="http://schemas.microsoft.com/office/drawing/2014/main" id="{CC2204B8-BF56-FDD8-5BF5-A0D4B11D4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6357" y="4597369"/>
                      <a:ext cx="284400" cy="1791227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191" name="ZoneTexte 190">
                  <a:extLst>
                    <a:ext uri="{FF2B5EF4-FFF2-40B4-BE49-F238E27FC236}">
                      <a16:creationId xmlns:a16="http://schemas.microsoft.com/office/drawing/2014/main" id="{4D5C53B7-96EC-5CE6-F8F0-4897F7CAB084}"/>
                    </a:ext>
                  </a:extLst>
                </p:cNvPr>
                <p:cNvSpPr txBox="1"/>
                <p:nvPr/>
              </p:nvSpPr>
              <p:spPr>
                <a:xfrm>
                  <a:off x="521123" y="3070480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1068A7"/>
                      </a:solidFill>
                      <a:latin typeface="Avenir" panose="02000503020000020003" pitchFamily="2" charset="0"/>
                    </a:rPr>
                    <a:t>69</a:t>
                  </a:r>
                </a:p>
              </p:txBody>
            </p:sp>
            <p:sp>
              <p:nvSpPr>
                <p:cNvPr id="192" name="ZoneTexte 191">
                  <a:extLst>
                    <a:ext uri="{FF2B5EF4-FFF2-40B4-BE49-F238E27FC236}">
                      <a16:creationId xmlns:a16="http://schemas.microsoft.com/office/drawing/2014/main" id="{B72B5FA9-96CA-A97F-1BB8-958F7AD82673}"/>
                    </a:ext>
                  </a:extLst>
                </p:cNvPr>
                <p:cNvSpPr txBox="1"/>
                <p:nvPr/>
              </p:nvSpPr>
              <p:spPr>
                <a:xfrm>
                  <a:off x="849961" y="3862861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17</a:t>
                  </a:r>
                </a:p>
              </p:txBody>
            </p:sp>
          </p:grpSp>
          <p:grpSp>
            <p:nvGrpSpPr>
              <p:cNvPr id="418" name="Groupe 417">
                <a:extLst>
                  <a:ext uri="{FF2B5EF4-FFF2-40B4-BE49-F238E27FC236}">
                    <a16:creationId xmlns:a16="http://schemas.microsoft.com/office/drawing/2014/main" id="{EEFC6EFB-AB52-95E5-926B-B66139D7264B}"/>
                  </a:ext>
                </a:extLst>
              </p:cNvPr>
              <p:cNvGrpSpPr/>
              <p:nvPr/>
            </p:nvGrpSpPr>
            <p:grpSpPr>
              <a:xfrm>
                <a:off x="1883505" y="2620987"/>
                <a:ext cx="670362" cy="1631397"/>
                <a:chOff x="1901351" y="2821489"/>
                <a:chExt cx="670362" cy="1631397"/>
              </a:xfrm>
            </p:grpSpPr>
            <p:grpSp>
              <p:nvGrpSpPr>
                <p:cNvPr id="193" name="Groupe 192">
                  <a:extLst>
                    <a:ext uri="{FF2B5EF4-FFF2-40B4-BE49-F238E27FC236}">
                      <a16:creationId xmlns:a16="http://schemas.microsoft.com/office/drawing/2014/main" id="{9F144E9E-AF55-1475-20BC-BBE33500401A}"/>
                    </a:ext>
                  </a:extLst>
                </p:cNvPr>
                <p:cNvGrpSpPr/>
                <p:nvPr/>
              </p:nvGrpSpPr>
              <p:grpSpPr>
                <a:xfrm>
                  <a:off x="1952220" y="2821489"/>
                  <a:ext cx="221361" cy="1623394"/>
                  <a:chOff x="4104569" y="4896597"/>
                  <a:chExt cx="294786" cy="1549047"/>
                </a:xfrm>
              </p:grpSpPr>
              <p:grpSp>
                <p:nvGrpSpPr>
                  <p:cNvPr id="194" name="Groupe 193">
                    <a:extLst>
                      <a:ext uri="{FF2B5EF4-FFF2-40B4-BE49-F238E27FC236}">
                        <a16:creationId xmlns:a16="http://schemas.microsoft.com/office/drawing/2014/main" id="{AA8855A1-CA6A-B6E0-596C-D2815DB8D8D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01" name="Ellipse 120">
                      <a:extLst>
                        <a:ext uri="{FF2B5EF4-FFF2-40B4-BE49-F238E27FC236}">
                          <a16:creationId xmlns:a16="http://schemas.microsoft.com/office/drawing/2014/main" id="{D9BC796B-6687-F010-CC07-D1EA08D764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02" name="Ellipse 121">
                      <a:extLst>
                        <a:ext uri="{FF2B5EF4-FFF2-40B4-BE49-F238E27FC236}">
                          <a16:creationId xmlns:a16="http://schemas.microsoft.com/office/drawing/2014/main" id="{34279672-6443-05F3-7501-CAC3AA0ED53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195" name="Groupe 194">
                    <a:extLst>
                      <a:ext uri="{FF2B5EF4-FFF2-40B4-BE49-F238E27FC236}">
                        <a16:creationId xmlns:a16="http://schemas.microsoft.com/office/drawing/2014/main" id="{021F56EB-96CD-AB71-9829-FD4B2D51D8DF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199" name="Rectangle : coins arrondis 198">
                      <a:extLst>
                        <a:ext uri="{FF2B5EF4-FFF2-40B4-BE49-F238E27FC236}">
                          <a16:creationId xmlns:a16="http://schemas.microsoft.com/office/drawing/2014/main" id="{F19E0C6B-A942-2320-D2D9-7D71AD4C6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00" name="Rectangle : coins arrondis 199">
                      <a:extLst>
                        <a:ext uri="{FF2B5EF4-FFF2-40B4-BE49-F238E27FC236}">
                          <a16:creationId xmlns:a16="http://schemas.microsoft.com/office/drawing/2014/main" id="{821F74BF-DAF8-F5D8-2B6C-1F936905F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196" name="Groupe 195">
                    <a:extLst>
                      <a:ext uri="{FF2B5EF4-FFF2-40B4-BE49-F238E27FC236}">
                        <a16:creationId xmlns:a16="http://schemas.microsoft.com/office/drawing/2014/main" id="{4CFADF20-852B-D432-6EB1-1E58E3405A03}"/>
                      </a:ext>
                    </a:extLst>
                  </p:cNvPr>
                  <p:cNvGrpSpPr/>
                  <p:nvPr/>
                </p:nvGrpSpPr>
                <p:grpSpPr>
                  <a:xfrm>
                    <a:off x="4104569" y="6141150"/>
                    <a:ext cx="289593" cy="304494"/>
                    <a:chOff x="5265979" y="5889456"/>
                    <a:chExt cx="289593" cy="517806"/>
                  </a:xfrm>
                  <a:effectLst/>
                </p:grpSpPr>
                <p:sp>
                  <p:nvSpPr>
                    <p:cNvPr id="197" name="Ellipse 120">
                      <a:extLst>
                        <a:ext uri="{FF2B5EF4-FFF2-40B4-BE49-F238E27FC236}">
                          <a16:creationId xmlns:a16="http://schemas.microsoft.com/office/drawing/2014/main" id="{AF535C6F-3857-179F-499B-A5C930DBB3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5979" y="5934895"/>
                      <a:ext cx="284400" cy="469459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98" name="Rectangle : coins arrondis 197">
                      <a:extLst>
                        <a:ext uri="{FF2B5EF4-FFF2-40B4-BE49-F238E27FC236}">
                          <a16:creationId xmlns:a16="http://schemas.microsoft.com/office/drawing/2014/main" id="{AFB81EAE-217C-CD21-2D72-52799E8764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1173" y="5889456"/>
                      <a:ext cx="284399" cy="517806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78021884-17E3-A501-B0CF-3623FC4E0A11}"/>
                    </a:ext>
                  </a:extLst>
                </p:cNvPr>
                <p:cNvGrpSpPr/>
                <p:nvPr/>
              </p:nvGrpSpPr>
              <p:grpSpPr>
                <a:xfrm>
                  <a:off x="2255878" y="2825263"/>
                  <a:ext cx="221361" cy="1627623"/>
                  <a:chOff x="4104569" y="4896597"/>
                  <a:chExt cx="294786" cy="1539194"/>
                </a:xfrm>
              </p:grpSpPr>
              <p:grpSp>
                <p:nvGrpSpPr>
                  <p:cNvPr id="204" name="Groupe 203">
                    <a:extLst>
                      <a:ext uri="{FF2B5EF4-FFF2-40B4-BE49-F238E27FC236}">
                        <a16:creationId xmlns:a16="http://schemas.microsoft.com/office/drawing/2014/main" id="{544D8B97-7EA4-EB72-78E7-208A36C752F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11" name="Ellipse 120">
                      <a:extLst>
                        <a:ext uri="{FF2B5EF4-FFF2-40B4-BE49-F238E27FC236}">
                          <a16:creationId xmlns:a16="http://schemas.microsoft.com/office/drawing/2014/main" id="{44142506-7620-B688-8971-03863BCDBB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12" name="Ellipse 121">
                      <a:extLst>
                        <a:ext uri="{FF2B5EF4-FFF2-40B4-BE49-F238E27FC236}">
                          <a16:creationId xmlns:a16="http://schemas.microsoft.com/office/drawing/2014/main" id="{5B327410-39D5-9227-8983-3CECF5EE85A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05" name="Groupe 204">
                    <a:extLst>
                      <a:ext uri="{FF2B5EF4-FFF2-40B4-BE49-F238E27FC236}">
                        <a16:creationId xmlns:a16="http://schemas.microsoft.com/office/drawing/2014/main" id="{E6F923A0-1A54-EE34-2AD2-0B4776EF8F3D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209" name="Rectangle : coins arrondis 208">
                      <a:extLst>
                        <a:ext uri="{FF2B5EF4-FFF2-40B4-BE49-F238E27FC236}">
                          <a16:creationId xmlns:a16="http://schemas.microsoft.com/office/drawing/2014/main" id="{C22D5F15-08D0-AEE0-544A-2E5CB6D0A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10" name="Rectangle : coins arrondis 209">
                      <a:extLst>
                        <a:ext uri="{FF2B5EF4-FFF2-40B4-BE49-F238E27FC236}">
                          <a16:creationId xmlns:a16="http://schemas.microsoft.com/office/drawing/2014/main" id="{C76976BF-D66A-64E8-23EF-256A6E260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06" name="Groupe 205">
                    <a:extLst>
                      <a:ext uri="{FF2B5EF4-FFF2-40B4-BE49-F238E27FC236}">
                        <a16:creationId xmlns:a16="http://schemas.microsoft.com/office/drawing/2014/main" id="{029F9FF8-8134-ACA7-BA4A-938C3AB1B752}"/>
                      </a:ext>
                    </a:extLst>
                  </p:cNvPr>
                  <p:cNvGrpSpPr/>
                  <p:nvPr/>
                </p:nvGrpSpPr>
                <p:grpSpPr>
                  <a:xfrm>
                    <a:off x="4104569" y="5401220"/>
                    <a:ext cx="293305" cy="1034571"/>
                    <a:chOff x="5265979" y="4631159"/>
                    <a:chExt cx="293305" cy="1759331"/>
                  </a:xfrm>
                  <a:effectLst/>
                </p:grpSpPr>
                <p:sp>
                  <p:nvSpPr>
                    <p:cNvPr id="207" name="Ellipse 120">
                      <a:extLst>
                        <a:ext uri="{FF2B5EF4-FFF2-40B4-BE49-F238E27FC236}">
                          <a16:creationId xmlns:a16="http://schemas.microsoft.com/office/drawing/2014/main" id="{C453B855-6992-3129-0388-7C1507B3F2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5979" y="4834184"/>
                      <a:ext cx="284400" cy="1538566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08" name="Rectangle : coins arrondis 207">
                      <a:extLst>
                        <a:ext uri="{FF2B5EF4-FFF2-40B4-BE49-F238E27FC236}">
                          <a16:creationId xmlns:a16="http://schemas.microsoft.com/office/drawing/2014/main" id="{50D60AC6-D5DF-A3E7-7C26-BF0CD659C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4884" y="4631159"/>
                      <a:ext cx="284400" cy="1759331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213" name="ZoneTexte 212">
                  <a:extLst>
                    <a:ext uri="{FF2B5EF4-FFF2-40B4-BE49-F238E27FC236}">
                      <a16:creationId xmlns:a16="http://schemas.microsoft.com/office/drawing/2014/main" id="{96C0A0D9-D693-112C-9E41-1C9000DF6BFF}"/>
                    </a:ext>
                  </a:extLst>
                </p:cNvPr>
                <p:cNvSpPr txBox="1"/>
                <p:nvPr/>
              </p:nvSpPr>
              <p:spPr>
                <a:xfrm>
                  <a:off x="2222132" y="3073577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1000">
                      <a:solidFill>
                        <a:srgbClr val="8D22B2"/>
                      </a:solidFill>
                      <a:latin typeface="Avenir" panose="02000503020000020003" pitchFamily="2" charset="0"/>
                    </a:defRPr>
                  </a:lvl1pPr>
                </a:lstStyle>
                <a:p>
                  <a:r>
                    <a:rPr lang="fr-FR" dirty="0"/>
                    <a:t>67</a:t>
                  </a:r>
                </a:p>
              </p:txBody>
            </p:sp>
            <p:sp>
              <p:nvSpPr>
                <p:cNvPr id="214" name="ZoneTexte 213">
                  <a:extLst>
                    <a:ext uri="{FF2B5EF4-FFF2-40B4-BE49-F238E27FC236}">
                      <a16:creationId xmlns:a16="http://schemas.microsoft.com/office/drawing/2014/main" id="{82E26A9D-80CF-2060-878F-334EA4EE7812}"/>
                    </a:ext>
                  </a:extLst>
                </p:cNvPr>
                <p:cNvSpPr txBox="1"/>
                <p:nvPr/>
              </p:nvSpPr>
              <p:spPr>
                <a:xfrm>
                  <a:off x="1901351" y="3862861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1000">
                      <a:solidFill>
                        <a:srgbClr val="1068A7"/>
                      </a:solidFill>
                      <a:latin typeface="Avenir" panose="02000503020000020003" pitchFamily="2" charset="0"/>
                    </a:defRPr>
                  </a:lvl1pPr>
                </a:lstStyle>
                <a:p>
                  <a:r>
                    <a:rPr lang="fr-FR" dirty="0"/>
                    <a:t>19</a:t>
                  </a:r>
                </a:p>
              </p:txBody>
            </p:sp>
          </p:grpSp>
          <p:grpSp>
            <p:nvGrpSpPr>
              <p:cNvPr id="419" name="Groupe 418">
                <a:extLst>
                  <a:ext uri="{FF2B5EF4-FFF2-40B4-BE49-F238E27FC236}">
                    <a16:creationId xmlns:a16="http://schemas.microsoft.com/office/drawing/2014/main" id="{22233337-DBC0-E217-5BF9-F8C870227161}"/>
                  </a:ext>
                </a:extLst>
              </p:cNvPr>
              <p:cNvGrpSpPr/>
              <p:nvPr/>
            </p:nvGrpSpPr>
            <p:grpSpPr>
              <a:xfrm>
                <a:off x="3388124" y="2624761"/>
                <a:ext cx="649345" cy="1626031"/>
                <a:chOff x="3405943" y="2821489"/>
                <a:chExt cx="649345" cy="1626031"/>
              </a:xfrm>
            </p:grpSpPr>
            <p:grpSp>
              <p:nvGrpSpPr>
                <p:cNvPr id="216" name="Groupe 215">
                  <a:extLst>
                    <a:ext uri="{FF2B5EF4-FFF2-40B4-BE49-F238E27FC236}">
                      <a16:creationId xmlns:a16="http://schemas.microsoft.com/office/drawing/2014/main" id="{DBC2C73C-A0E3-72BB-984C-962DD0BB0449}"/>
                    </a:ext>
                  </a:extLst>
                </p:cNvPr>
                <p:cNvGrpSpPr/>
                <p:nvPr/>
              </p:nvGrpSpPr>
              <p:grpSpPr>
                <a:xfrm>
                  <a:off x="3771899" y="2821489"/>
                  <a:ext cx="213562" cy="1623384"/>
                  <a:chOff x="4114955" y="4896597"/>
                  <a:chExt cx="284400" cy="1549037"/>
                </a:xfrm>
              </p:grpSpPr>
              <p:grpSp>
                <p:nvGrpSpPr>
                  <p:cNvPr id="217" name="Groupe 216">
                    <a:extLst>
                      <a:ext uri="{FF2B5EF4-FFF2-40B4-BE49-F238E27FC236}">
                        <a16:creationId xmlns:a16="http://schemas.microsoft.com/office/drawing/2014/main" id="{C188E423-99C3-9FE4-EA3B-7CFE9BF0954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24" name="Ellipse 120">
                      <a:extLst>
                        <a:ext uri="{FF2B5EF4-FFF2-40B4-BE49-F238E27FC236}">
                          <a16:creationId xmlns:a16="http://schemas.microsoft.com/office/drawing/2014/main" id="{F27FC95A-0284-EB99-2F74-189FFEFCF7A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5" name="Ellipse 121">
                      <a:extLst>
                        <a:ext uri="{FF2B5EF4-FFF2-40B4-BE49-F238E27FC236}">
                          <a16:creationId xmlns:a16="http://schemas.microsoft.com/office/drawing/2014/main" id="{FBFDE0AA-B533-EC1B-442B-286F0EEE7D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18" name="Groupe 217">
                    <a:extLst>
                      <a:ext uri="{FF2B5EF4-FFF2-40B4-BE49-F238E27FC236}">
                        <a16:creationId xmlns:a16="http://schemas.microsoft.com/office/drawing/2014/main" id="{DED23010-5154-0A4B-8010-A41B71C46983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222" name="Rectangle : coins arrondis 221">
                      <a:extLst>
                        <a:ext uri="{FF2B5EF4-FFF2-40B4-BE49-F238E27FC236}">
                          <a16:creationId xmlns:a16="http://schemas.microsoft.com/office/drawing/2014/main" id="{421D8F35-FA59-8C21-AE24-520098E11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3" name="Rectangle : coins arrondis 222">
                      <a:extLst>
                        <a:ext uri="{FF2B5EF4-FFF2-40B4-BE49-F238E27FC236}">
                          <a16:creationId xmlns:a16="http://schemas.microsoft.com/office/drawing/2014/main" id="{C11601A8-6D12-FE4B-F08A-224E72B56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19" name="Groupe 218">
                    <a:extLst>
                      <a:ext uri="{FF2B5EF4-FFF2-40B4-BE49-F238E27FC236}">
                        <a16:creationId xmlns:a16="http://schemas.microsoft.com/office/drawing/2014/main" id="{8AB6BDF9-8F26-94EC-C2ED-63F52F465499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6230576"/>
                    <a:ext cx="284400" cy="215058"/>
                    <a:chOff x="5276365" y="6041549"/>
                    <a:chExt cx="284400" cy="365717"/>
                  </a:xfrm>
                  <a:effectLst/>
                </p:grpSpPr>
                <p:sp>
                  <p:nvSpPr>
                    <p:cNvPr id="220" name="Ellipse 120">
                      <a:extLst>
                        <a:ext uri="{FF2B5EF4-FFF2-40B4-BE49-F238E27FC236}">
                          <a16:creationId xmlns:a16="http://schemas.microsoft.com/office/drawing/2014/main" id="{FC9384FA-43E4-B518-B590-226122B0729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6365" y="6041549"/>
                      <a:ext cx="284400" cy="362037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1" name="Rectangle : coins arrondis 220">
                      <a:extLst>
                        <a:ext uri="{FF2B5EF4-FFF2-40B4-BE49-F238E27FC236}">
                          <a16:creationId xmlns:a16="http://schemas.microsoft.com/office/drawing/2014/main" id="{9F1063C3-1E9D-BEF0-07E0-B43DAAB8A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6366" y="6048281"/>
                      <a:ext cx="284399" cy="358985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226" name="Groupe 225">
                  <a:extLst>
                    <a:ext uri="{FF2B5EF4-FFF2-40B4-BE49-F238E27FC236}">
                      <a16:creationId xmlns:a16="http://schemas.microsoft.com/office/drawing/2014/main" id="{91728C92-A1EC-1846-5274-D3B6E1298AB1}"/>
                    </a:ext>
                  </a:extLst>
                </p:cNvPr>
                <p:cNvGrpSpPr/>
                <p:nvPr/>
              </p:nvGrpSpPr>
              <p:grpSpPr>
                <a:xfrm>
                  <a:off x="3456049" y="2821490"/>
                  <a:ext cx="217430" cy="1626030"/>
                  <a:chOff x="4109804" y="4896597"/>
                  <a:chExt cx="289551" cy="1542330"/>
                </a:xfrm>
              </p:grpSpPr>
              <p:grpSp>
                <p:nvGrpSpPr>
                  <p:cNvPr id="227" name="Groupe 226">
                    <a:extLst>
                      <a:ext uri="{FF2B5EF4-FFF2-40B4-BE49-F238E27FC236}">
                        <a16:creationId xmlns:a16="http://schemas.microsoft.com/office/drawing/2014/main" id="{F2F880C7-0D7D-2DBF-575A-227932DD5E4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34" name="Ellipse 120">
                      <a:extLst>
                        <a:ext uri="{FF2B5EF4-FFF2-40B4-BE49-F238E27FC236}">
                          <a16:creationId xmlns:a16="http://schemas.microsoft.com/office/drawing/2014/main" id="{F4E9EFBD-1382-C527-CE6F-6E7E6195B7E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35" name="Ellipse 121">
                      <a:extLst>
                        <a:ext uri="{FF2B5EF4-FFF2-40B4-BE49-F238E27FC236}">
                          <a16:creationId xmlns:a16="http://schemas.microsoft.com/office/drawing/2014/main" id="{0D9B101B-4F42-1E8A-A19B-A9F19F4DEC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28" name="Groupe 227">
                    <a:extLst>
                      <a:ext uri="{FF2B5EF4-FFF2-40B4-BE49-F238E27FC236}">
                        <a16:creationId xmlns:a16="http://schemas.microsoft.com/office/drawing/2014/main" id="{DCE69E70-EB5E-7835-36D0-80BCB561240D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19200"/>
                    <a:chOff x="9018668" y="4663386"/>
                    <a:chExt cx="284400" cy="1519200"/>
                  </a:xfrm>
                </p:grpSpPr>
                <p:sp>
                  <p:nvSpPr>
                    <p:cNvPr id="232" name="Rectangle : coins arrondis 231">
                      <a:extLst>
                        <a:ext uri="{FF2B5EF4-FFF2-40B4-BE49-F238E27FC236}">
                          <a16:creationId xmlns:a16="http://schemas.microsoft.com/office/drawing/2014/main" id="{BFA10996-473A-CF0F-B863-0AF800552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7"/>
                      <a:ext cx="284400" cy="1430074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33" name="Rectangle : coins arrondis 232">
                      <a:extLst>
                        <a:ext uri="{FF2B5EF4-FFF2-40B4-BE49-F238E27FC236}">
                          <a16:creationId xmlns:a16="http://schemas.microsoft.com/office/drawing/2014/main" id="{5CF3B932-F708-24EC-D5BB-BC67DD8D81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29" name="Groupe 228">
                    <a:extLst>
                      <a:ext uri="{FF2B5EF4-FFF2-40B4-BE49-F238E27FC236}">
                        <a16:creationId xmlns:a16="http://schemas.microsoft.com/office/drawing/2014/main" id="{22AE57DE-B548-F32C-01C1-6F580112973D}"/>
                      </a:ext>
                    </a:extLst>
                  </p:cNvPr>
                  <p:cNvGrpSpPr/>
                  <p:nvPr/>
                </p:nvGrpSpPr>
                <p:grpSpPr>
                  <a:xfrm>
                    <a:off x="4109804" y="5532019"/>
                    <a:ext cx="288832" cy="906908"/>
                    <a:chOff x="5271214" y="4853588"/>
                    <a:chExt cx="288832" cy="1542235"/>
                  </a:xfrm>
                  <a:effectLst/>
                </p:grpSpPr>
                <p:sp>
                  <p:nvSpPr>
                    <p:cNvPr id="230" name="Ellipse 120">
                      <a:extLst>
                        <a:ext uri="{FF2B5EF4-FFF2-40B4-BE49-F238E27FC236}">
                          <a16:creationId xmlns:a16="http://schemas.microsoft.com/office/drawing/2014/main" id="{FE9CAE6E-4F19-7C74-207D-D20688499C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1214" y="4862993"/>
                      <a:ext cx="284399" cy="1525598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31" name="Rectangle : coins arrondis 230">
                      <a:extLst>
                        <a:ext uri="{FF2B5EF4-FFF2-40B4-BE49-F238E27FC236}">
                          <a16:creationId xmlns:a16="http://schemas.microsoft.com/office/drawing/2014/main" id="{CEFA277D-6FFB-64C7-7C1A-533FF4F05D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5646" y="4853588"/>
                      <a:ext cx="284400" cy="1542235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236" name="ZoneTexte 235">
                  <a:extLst>
                    <a:ext uri="{FF2B5EF4-FFF2-40B4-BE49-F238E27FC236}">
                      <a16:creationId xmlns:a16="http://schemas.microsoft.com/office/drawing/2014/main" id="{3ACAB518-66B3-3721-27C6-0F630826ED00}"/>
                    </a:ext>
                  </a:extLst>
                </p:cNvPr>
                <p:cNvSpPr txBox="1"/>
                <p:nvPr/>
              </p:nvSpPr>
              <p:spPr>
                <a:xfrm>
                  <a:off x="3405943" y="3210897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1068A7"/>
                      </a:solidFill>
                      <a:latin typeface="Avenir" panose="02000503020000020003" pitchFamily="2" charset="0"/>
                    </a:rPr>
                    <a:t>57</a:t>
                  </a:r>
                </a:p>
              </p:txBody>
            </p:sp>
            <p:sp>
              <p:nvSpPr>
                <p:cNvPr id="237" name="ZoneTexte 236">
                  <a:extLst>
                    <a:ext uri="{FF2B5EF4-FFF2-40B4-BE49-F238E27FC236}">
                      <a16:creationId xmlns:a16="http://schemas.microsoft.com/office/drawing/2014/main" id="{40C453B6-8E14-7E42-47A0-04F9918B872E}"/>
                    </a:ext>
                  </a:extLst>
                </p:cNvPr>
                <p:cNvSpPr txBox="1"/>
                <p:nvPr/>
              </p:nvSpPr>
              <p:spPr>
                <a:xfrm>
                  <a:off x="3705707" y="3969457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13</a:t>
                  </a:r>
                </a:p>
              </p:txBody>
            </p:sp>
          </p:grpSp>
          <p:grpSp>
            <p:nvGrpSpPr>
              <p:cNvPr id="421" name="Groupe 420">
                <a:extLst>
                  <a:ext uri="{FF2B5EF4-FFF2-40B4-BE49-F238E27FC236}">
                    <a16:creationId xmlns:a16="http://schemas.microsoft.com/office/drawing/2014/main" id="{F9A66A29-8800-5C3F-D297-9C07FC29773C}"/>
                  </a:ext>
                </a:extLst>
              </p:cNvPr>
              <p:cNvGrpSpPr/>
              <p:nvPr/>
            </p:nvGrpSpPr>
            <p:grpSpPr>
              <a:xfrm>
                <a:off x="6458734" y="2631177"/>
                <a:ext cx="631687" cy="1622061"/>
                <a:chOff x="6458953" y="2826337"/>
                <a:chExt cx="631687" cy="1622061"/>
              </a:xfrm>
            </p:grpSpPr>
            <p:grpSp>
              <p:nvGrpSpPr>
                <p:cNvPr id="261" name="Groupe 260">
                  <a:extLst>
                    <a:ext uri="{FF2B5EF4-FFF2-40B4-BE49-F238E27FC236}">
                      <a16:creationId xmlns:a16="http://schemas.microsoft.com/office/drawing/2014/main" id="{E93E7DBF-1433-0A8C-75FD-89664A6A17C5}"/>
                    </a:ext>
                  </a:extLst>
                </p:cNvPr>
                <p:cNvGrpSpPr/>
                <p:nvPr/>
              </p:nvGrpSpPr>
              <p:grpSpPr>
                <a:xfrm>
                  <a:off x="6823481" y="2826339"/>
                  <a:ext cx="213562" cy="1621282"/>
                  <a:chOff x="4114955" y="4896597"/>
                  <a:chExt cx="284400" cy="1547031"/>
                </a:xfrm>
              </p:grpSpPr>
              <p:grpSp>
                <p:nvGrpSpPr>
                  <p:cNvPr id="262" name="Groupe 261">
                    <a:extLst>
                      <a:ext uri="{FF2B5EF4-FFF2-40B4-BE49-F238E27FC236}">
                        <a16:creationId xmlns:a16="http://schemas.microsoft.com/office/drawing/2014/main" id="{0422A444-20CA-ED59-5F1A-49FCA52AE2B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69" name="Ellipse 120">
                      <a:extLst>
                        <a:ext uri="{FF2B5EF4-FFF2-40B4-BE49-F238E27FC236}">
                          <a16:creationId xmlns:a16="http://schemas.microsoft.com/office/drawing/2014/main" id="{570CE53A-DD3A-70C1-AB53-4B0339C2A32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70" name="Ellipse 121">
                      <a:extLst>
                        <a:ext uri="{FF2B5EF4-FFF2-40B4-BE49-F238E27FC236}">
                          <a16:creationId xmlns:a16="http://schemas.microsoft.com/office/drawing/2014/main" id="{45F7DEBD-D442-E4D2-480F-5D6E70D63B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63" name="Groupe 262">
                    <a:extLst>
                      <a:ext uri="{FF2B5EF4-FFF2-40B4-BE49-F238E27FC236}">
                        <a16:creationId xmlns:a16="http://schemas.microsoft.com/office/drawing/2014/main" id="{D3606F8E-D3C6-725D-3D4B-87C59B1C2032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267" name="Rectangle : coins arrondis 266">
                      <a:extLst>
                        <a:ext uri="{FF2B5EF4-FFF2-40B4-BE49-F238E27FC236}">
                          <a16:creationId xmlns:a16="http://schemas.microsoft.com/office/drawing/2014/main" id="{75109473-70B1-D52D-1931-5B5C239300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68" name="Rectangle : coins arrondis 267">
                      <a:extLst>
                        <a:ext uri="{FF2B5EF4-FFF2-40B4-BE49-F238E27FC236}">
                          <a16:creationId xmlns:a16="http://schemas.microsoft.com/office/drawing/2014/main" id="{AA12308F-C7FE-FB8E-C75E-8A6E685EF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64" name="Groupe 263">
                    <a:extLst>
                      <a:ext uri="{FF2B5EF4-FFF2-40B4-BE49-F238E27FC236}">
                        <a16:creationId xmlns:a16="http://schemas.microsoft.com/office/drawing/2014/main" id="{9FFE1530-FF5D-4CB4-A133-2E1B58719F47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6230568"/>
                    <a:ext cx="284400" cy="213060"/>
                    <a:chOff x="5276365" y="6041547"/>
                    <a:chExt cx="284400" cy="362320"/>
                  </a:xfrm>
                  <a:effectLst/>
                </p:grpSpPr>
                <p:sp>
                  <p:nvSpPr>
                    <p:cNvPr id="265" name="Ellipse 120">
                      <a:extLst>
                        <a:ext uri="{FF2B5EF4-FFF2-40B4-BE49-F238E27FC236}">
                          <a16:creationId xmlns:a16="http://schemas.microsoft.com/office/drawing/2014/main" id="{5F7E729A-23DA-DE97-3FD6-0DEA7A07546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6365" y="6041547"/>
                      <a:ext cx="284400" cy="362037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66" name="Rectangle : coins arrondis 265">
                      <a:extLst>
                        <a:ext uri="{FF2B5EF4-FFF2-40B4-BE49-F238E27FC236}">
                          <a16:creationId xmlns:a16="http://schemas.microsoft.com/office/drawing/2014/main" id="{17D1F9A0-B9EC-5DE8-9C79-07907CBC5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92291" y="6214980"/>
                      <a:ext cx="254851" cy="188887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271" name="Groupe 270">
                  <a:extLst>
                    <a:ext uri="{FF2B5EF4-FFF2-40B4-BE49-F238E27FC236}">
                      <a16:creationId xmlns:a16="http://schemas.microsoft.com/office/drawing/2014/main" id="{1002D5AB-1747-520B-E762-8B78FCA4F682}"/>
                    </a:ext>
                  </a:extLst>
                </p:cNvPr>
                <p:cNvGrpSpPr/>
                <p:nvPr/>
              </p:nvGrpSpPr>
              <p:grpSpPr>
                <a:xfrm>
                  <a:off x="6507634" y="2826337"/>
                  <a:ext cx="217431" cy="1622061"/>
                  <a:chOff x="4109803" y="4896597"/>
                  <a:chExt cx="289552" cy="1538566"/>
                </a:xfrm>
              </p:grpSpPr>
              <p:grpSp>
                <p:nvGrpSpPr>
                  <p:cNvPr id="272" name="Groupe 271">
                    <a:extLst>
                      <a:ext uri="{FF2B5EF4-FFF2-40B4-BE49-F238E27FC236}">
                        <a16:creationId xmlns:a16="http://schemas.microsoft.com/office/drawing/2014/main" id="{0A3FC372-F056-841F-9B95-30F0D0002F0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79" name="Ellipse 120">
                      <a:extLst>
                        <a:ext uri="{FF2B5EF4-FFF2-40B4-BE49-F238E27FC236}">
                          <a16:creationId xmlns:a16="http://schemas.microsoft.com/office/drawing/2014/main" id="{399778FA-EBAD-016D-7FD6-D599819378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80" name="Ellipse 121">
                      <a:extLst>
                        <a:ext uri="{FF2B5EF4-FFF2-40B4-BE49-F238E27FC236}">
                          <a16:creationId xmlns:a16="http://schemas.microsoft.com/office/drawing/2014/main" id="{F1FEACB3-85CB-6124-8F52-B720CB41DE8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73" name="Groupe 272">
                    <a:extLst>
                      <a:ext uri="{FF2B5EF4-FFF2-40B4-BE49-F238E27FC236}">
                        <a16:creationId xmlns:a16="http://schemas.microsoft.com/office/drawing/2014/main" id="{070D44DA-6292-F6A8-D285-E99AEBE0F958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19200"/>
                    <a:chOff x="9018668" y="4663386"/>
                    <a:chExt cx="284400" cy="1519200"/>
                  </a:xfrm>
                </p:grpSpPr>
                <p:sp>
                  <p:nvSpPr>
                    <p:cNvPr id="277" name="Rectangle : coins arrondis 276">
                      <a:extLst>
                        <a:ext uri="{FF2B5EF4-FFF2-40B4-BE49-F238E27FC236}">
                          <a16:creationId xmlns:a16="http://schemas.microsoft.com/office/drawing/2014/main" id="{05D89D7E-6174-3521-0150-A13844650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7"/>
                      <a:ext cx="284400" cy="1430074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78" name="Rectangle : coins arrondis 277">
                      <a:extLst>
                        <a:ext uri="{FF2B5EF4-FFF2-40B4-BE49-F238E27FC236}">
                          <a16:creationId xmlns:a16="http://schemas.microsoft.com/office/drawing/2014/main" id="{DDDB3015-6B04-2031-527C-BCAD9B970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74" name="Groupe 273">
                    <a:extLst>
                      <a:ext uri="{FF2B5EF4-FFF2-40B4-BE49-F238E27FC236}">
                        <a16:creationId xmlns:a16="http://schemas.microsoft.com/office/drawing/2014/main" id="{A47DAAEC-5D17-ACF2-DAF4-C177A3184DF9}"/>
                      </a:ext>
                    </a:extLst>
                  </p:cNvPr>
                  <p:cNvGrpSpPr/>
                  <p:nvPr/>
                </p:nvGrpSpPr>
                <p:grpSpPr>
                  <a:xfrm>
                    <a:off x="4109803" y="5443515"/>
                    <a:ext cx="284400" cy="991156"/>
                    <a:chOff x="5271213" y="4703088"/>
                    <a:chExt cx="284400" cy="1685503"/>
                  </a:xfrm>
                  <a:effectLst/>
                </p:grpSpPr>
                <p:sp>
                  <p:nvSpPr>
                    <p:cNvPr id="275" name="Ellipse 120">
                      <a:extLst>
                        <a:ext uri="{FF2B5EF4-FFF2-40B4-BE49-F238E27FC236}">
                          <a16:creationId xmlns:a16="http://schemas.microsoft.com/office/drawing/2014/main" id="{B23E9062-EDEB-FD1A-1717-4CD3A70E2EA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1214" y="4862993"/>
                      <a:ext cx="284399" cy="1525598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76" name="Rectangle : coins arrondis 275">
                      <a:extLst>
                        <a:ext uri="{FF2B5EF4-FFF2-40B4-BE49-F238E27FC236}">
                          <a16:creationId xmlns:a16="http://schemas.microsoft.com/office/drawing/2014/main" id="{8712B07D-B35D-BBE8-D9A5-64669BB6A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1213" y="4703088"/>
                      <a:ext cx="284400" cy="1684812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281" name="ZoneTexte 280">
                  <a:extLst>
                    <a:ext uri="{FF2B5EF4-FFF2-40B4-BE49-F238E27FC236}">
                      <a16:creationId xmlns:a16="http://schemas.microsoft.com/office/drawing/2014/main" id="{AA08BA7A-80C6-C062-0B73-4C651840C2EC}"/>
                    </a:ext>
                  </a:extLst>
                </p:cNvPr>
                <p:cNvSpPr txBox="1"/>
                <p:nvPr/>
              </p:nvSpPr>
              <p:spPr>
                <a:xfrm>
                  <a:off x="6458953" y="3132679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1068A7"/>
                      </a:solidFill>
                      <a:latin typeface="Avenir" panose="02000503020000020003" pitchFamily="2" charset="0"/>
                    </a:rPr>
                    <a:t>66</a:t>
                  </a:r>
                </a:p>
              </p:txBody>
            </p:sp>
            <p:sp>
              <p:nvSpPr>
                <p:cNvPr id="282" name="ZoneTexte 281">
                  <a:extLst>
                    <a:ext uri="{FF2B5EF4-FFF2-40B4-BE49-F238E27FC236}">
                      <a16:creationId xmlns:a16="http://schemas.microsoft.com/office/drawing/2014/main" id="{9A31F786-9247-5A20-FD38-74BAAA897A40}"/>
                    </a:ext>
                  </a:extLst>
                </p:cNvPr>
                <p:cNvSpPr txBox="1"/>
                <p:nvPr/>
              </p:nvSpPr>
              <p:spPr>
                <a:xfrm>
                  <a:off x="6810886" y="4093307"/>
                  <a:ext cx="27975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5</a:t>
                  </a:r>
                </a:p>
              </p:txBody>
            </p:sp>
          </p:grpSp>
          <p:grpSp>
            <p:nvGrpSpPr>
              <p:cNvPr id="420" name="Groupe 419">
                <a:extLst>
                  <a:ext uri="{FF2B5EF4-FFF2-40B4-BE49-F238E27FC236}">
                    <a16:creationId xmlns:a16="http://schemas.microsoft.com/office/drawing/2014/main" id="{F4C615A2-8362-6548-2E12-290DB0F63CDB}"/>
                  </a:ext>
                </a:extLst>
              </p:cNvPr>
              <p:cNvGrpSpPr/>
              <p:nvPr/>
            </p:nvGrpSpPr>
            <p:grpSpPr>
              <a:xfrm>
                <a:off x="4970987" y="2625984"/>
                <a:ext cx="668131" cy="1630735"/>
                <a:chOff x="4933560" y="2824077"/>
                <a:chExt cx="668131" cy="1630735"/>
              </a:xfrm>
            </p:grpSpPr>
            <p:grpSp>
              <p:nvGrpSpPr>
                <p:cNvPr id="283" name="Groupe 282">
                  <a:extLst>
                    <a:ext uri="{FF2B5EF4-FFF2-40B4-BE49-F238E27FC236}">
                      <a16:creationId xmlns:a16="http://schemas.microsoft.com/office/drawing/2014/main" id="{7D08DAE2-9183-938B-74F9-1FB19DB81D0A}"/>
                    </a:ext>
                  </a:extLst>
                </p:cNvPr>
                <p:cNvGrpSpPr/>
                <p:nvPr/>
              </p:nvGrpSpPr>
              <p:grpSpPr>
                <a:xfrm>
                  <a:off x="4988265" y="2824077"/>
                  <a:ext cx="226867" cy="1619082"/>
                  <a:chOff x="4097237" y="4896597"/>
                  <a:chExt cx="302118" cy="1544932"/>
                </a:xfrm>
              </p:grpSpPr>
              <p:grpSp>
                <p:nvGrpSpPr>
                  <p:cNvPr id="284" name="Groupe 283">
                    <a:extLst>
                      <a:ext uri="{FF2B5EF4-FFF2-40B4-BE49-F238E27FC236}">
                        <a16:creationId xmlns:a16="http://schemas.microsoft.com/office/drawing/2014/main" id="{86E5EABE-2609-06B6-30B6-43395480E3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291" name="Ellipse 120">
                      <a:extLst>
                        <a:ext uri="{FF2B5EF4-FFF2-40B4-BE49-F238E27FC236}">
                          <a16:creationId xmlns:a16="http://schemas.microsoft.com/office/drawing/2014/main" id="{FACF7DB4-3334-21F5-59F5-D93D0E12130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92" name="Ellipse 121">
                      <a:extLst>
                        <a:ext uri="{FF2B5EF4-FFF2-40B4-BE49-F238E27FC236}">
                          <a16:creationId xmlns:a16="http://schemas.microsoft.com/office/drawing/2014/main" id="{CCA6D44E-D125-1B29-3225-A790F35A81B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85" name="Groupe 284">
                    <a:extLst>
                      <a:ext uri="{FF2B5EF4-FFF2-40B4-BE49-F238E27FC236}">
                        <a16:creationId xmlns:a16="http://schemas.microsoft.com/office/drawing/2014/main" id="{9B2C8A89-3415-2BA7-20E2-8F4D416FEDEA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289" name="Rectangle : coins arrondis 288">
                      <a:extLst>
                        <a:ext uri="{FF2B5EF4-FFF2-40B4-BE49-F238E27FC236}">
                          <a16:creationId xmlns:a16="http://schemas.microsoft.com/office/drawing/2014/main" id="{5EA0AAA9-CA8F-AA8C-2B8D-453163FEB7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90" name="Rectangle : coins arrondis 289">
                      <a:extLst>
                        <a:ext uri="{FF2B5EF4-FFF2-40B4-BE49-F238E27FC236}">
                          <a16:creationId xmlns:a16="http://schemas.microsoft.com/office/drawing/2014/main" id="{0DFF7608-DAA7-3DB1-BA9A-CDE05C744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86" name="Groupe 285">
                    <a:extLst>
                      <a:ext uri="{FF2B5EF4-FFF2-40B4-BE49-F238E27FC236}">
                        <a16:creationId xmlns:a16="http://schemas.microsoft.com/office/drawing/2014/main" id="{9D1605E2-4B36-7059-0059-C8594D4B1548}"/>
                      </a:ext>
                    </a:extLst>
                  </p:cNvPr>
                  <p:cNvGrpSpPr/>
                  <p:nvPr/>
                </p:nvGrpSpPr>
                <p:grpSpPr>
                  <a:xfrm>
                    <a:off x="4097237" y="6248924"/>
                    <a:ext cx="294807" cy="192605"/>
                    <a:chOff x="5258647" y="6072739"/>
                    <a:chExt cx="294807" cy="327534"/>
                  </a:xfrm>
                  <a:effectLst/>
                </p:grpSpPr>
                <p:sp>
                  <p:nvSpPr>
                    <p:cNvPr id="287" name="Ellipse 120">
                      <a:extLst>
                        <a:ext uri="{FF2B5EF4-FFF2-40B4-BE49-F238E27FC236}">
                          <a16:creationId xmlns:a16="http://schemas.microsoft.com/office/drawing/2014/main" id="{4399C4FF-386C-659D-C46E-050246BB090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58647" y="6072740"/>
                      <a:ext cx="284400" cy="327530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88" name="Rectangle : coins arrondis 287">
                      <a:extLst>
                        <a:ext uri="{FF2B5EF4-FFF2-40B4-BE49-F238E27FC236}">
                          <a16:creationId xmlns:a16="http://schemas.microsoft.com/office/drawing/2014/main" id="{192EDACD-891B-144A-ADB8-ADD65EFFF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9055" y="6072739"/>
                      <a:ext cx="284399" cy="327534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293" name="Groupe 292">
                  <a:extLst>
                    <a:ext uri="{FF2B5EF4-FFF2-40B4-BE49-F238E27FC236}">
                      <a16:creationId xmlns:a16="http://schemas.microsoft.com/office/drawing/2014/main" id="{97B8D023-990A-6754-4853-D8B91C42A18A}"/>
                    </a:ext>
                  </a:extLst>
                </p:cNvPr>
                <p:cNvGrpSpPr/>
                <p:nvPr/>
              </p:nvGrpSpPr>
              <p:grpSpPr>
                <a:xfrm>
                  <a:off x="5297412" y="2827852"/>
                  <a:ext cx="221377" cy="1626960"/>
                  <a:chOff x="4104548" y="4896597"/>
                  <a:chExt cx="294807" cy="1538566"/>
                </a:xfrm>
              </p:grpSpPr>
              <p:grpSp>
                <p:nvGrpSpPr>
                  <p:cNvPr id="294" name="Groupe 293">
                    <a:extLst>
                      <a:ext uri="{FF2B5EF4-FFF2-40B4-BE49-F238E27FC236}">
                        <a16:creationId xmlns:a16="http://schemas.microsoft.com/office/drawing/2014/main" id="{20DB95E8-AEB0-5502-C121-BBE9EA5D10B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301" name="Ellipse 120">
                      <a:extLst>
                        <a:ext uri="{FF2B5EF4-FFF2-40B4-BE49-F238E27FC236}">
                          <a16:creationId xmlns:a16="http://schemas.microsoft.com/office/drawing/2014/main" id="{AD59ACF4-D298-AE23-60F6-400774898F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02" name="Ellipse 121">
                      <a:extLst>
                        <a:ext uri="{FF2B5EF4-FFF2-40B4-BE49-F238E27FC236}">
                          <a16:creationId xmlns:a16="http://schemas.microsoft.com/office/drawing/2014/main" id="{61788274-42EF-6D86-9256-CEFA1CEBC79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95" name="Groupe 294">
                    <a:extLst>
                      <a:ext uri="{FF2B5EF4-FFF2-40B4-BE49-F238E27FC236}">
                        <a16:creationId xmlns:a16="http://schemas.microsoft.com/office/drawing/2014/main" id="{481ECFAD-15C0-8D6D-F2B0-A4105990DC45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299" name="Rectangle : coins arrondis 298">
                      <a:extLst>
                        <a:ext uri="{FF2B5EF4-FFF2-40B4-BE49-F238E27FC236}">
                          <a16:creationId xmlns:a16="http://schemas.microsoft.com/office/drawing/2014/main" id="{7127A81D-E3E9-955C-2E9E-B972BBEE34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00" name="Rectangle : coins arrondis 299">
                      <a:extLst>
                        <a:ext uri="{FF2B5EF4-FFF2-40B4-BE49-F238E27FC236}">
                          <a16:creationId xmlns:a16="http://schemas.microsoft.com/office/drawing/2014/main" id="{0CF88514-F612-C64D-9527-39FEFE13F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296" name="Groupe 295">
                    <a:extLst>
                      <a:ext uri="{FF2B5EF4-FFF2-40B4-BE49-F238E27FC236}">
                        <a16:creationId xmlns:a16="http://schemas.microsoft.com/office/drawing/2014/main" id="{AD5BA50D-B79B-B15B-4C36-357082E2D310}"/>
                      </a:ext>
                    </a:extLst>
                  </p:cNvPr>
                  <p:cNvGrpSpPr/>
                  <p:nvPr/>
                </p:nvGrpSpPr>
                <p:grpSpPr>
                  <a:xfrm>
                    <a:off x="4104548" y="5263443"/>
                    <a:ext cx="288392" cy="1170918"/>
                    <a:chOff x="5265958" y="4396868"/>
                    <a:chExt cx="288392" cy="1991196"/>
                  </a:xfrm>
                  <a:effectLst/>
                </p:grpSpPr>
                <p:sp>
                  <p:nvSpPr>
                    <p:cNvPr id="297" name="Ellipse 120">
                      <a:extLst>
                        <a:ext uri="{FF2B5EF4-FFF2-40B4-BE49-F238E27FC236}">
                          <a16:creationId xmlns:a16="http://schemas.microsoft.com/office/drawing/2014/main" id="{AE7CD5C3-A921-3BCB-098F-97AF7A5D24C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5958" y="4617816"/>
                      <a:ext cx="284400" cy="175268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98" name="Rectangle : coins arrondis 297">
                      <a:extLst>
                        <a:ext uri="{FF2B5EF4-FFF2-40B4-BE49-F238E27FC236}">
                          <a16:creationId xmlns:a16="http://schemas.microsoft.com/office/drawing/2014/main" id="{1E154298-5F0D-4B21-3BB7-24C983E447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9949" y="4396868"/>
                      <a:ext cx="284401" cy="1991196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303" name="ZoneTexte 302">
                  <a:extLst>
                    <a:ext uri="{FF2B5EF4-FFF2-40B4-BE49-F238E27FC236}">
                      <a16:creationId xmlns:a16="http://schemas.microsoft.com/office/drawing/2014/main" id="{B686B7BA-1243-6CEB-450C-F5ABE638AEA8}"/>
                    </a:ext>
                  </a:extLst>
                </p:cNvPr>
                <p:cNvSpPr txBox="1"/>
                <p:nvPr/>
              </p:nvSpPr>
              <p:spPr>
                <a:xfrm>
                  <a:off x="5252110" y="2936365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77</a:t>
                  </a:r>
                </a:p>
              </p:txBody>
            </p:sp>
            <p:sp>
              <p:nvSpPr>
                <p:cNvPr id="304" name="ZoneTexte 303">
                  <a:extLst>
                    <a:ext uri="{FF2B5EF4-FFF2-40B4-BE49-F238E27FC236}">
                      <a16:creationId xmlns:a16="http://schemas.microsoft.com/office/drawing/2014/main" id="{80B92E09-0F66-5B6E-AA06-E934A5B827DF}"/>
                    </a:ext>
                  </a:extLst>
                </p:cNvPr>
                <p:cNvSpPr txBox="1"/>
                <p:nvPr/>
              </p:nvSpPr>
              <p:spPr>
                <a:xfrm>
                  <a:off x="4933560" y="3965675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1000">
                      <a:solidFill>
                        <a:srgbClr val="1068A7"/>
                      </a:solidFill>
                      <a:latin typeface="Avenir" panose="02000503020000020003" pitchFamily="2" charset="0"/>
                    </a:defRPr>
                  </a:lvl1pPr>
                </a:lstStyle>
                <a:p>
                  <a:r>
                    <a:rPr lang="fr-FR" dirty="0"/>
                    <a:t>11</a:t>
                  </a:r>
                </a:p>
              </p:txBody>
            </p:sp>
          </p:grpSp>
          <p:grpSp>
            <p:nvGrpSpPr>
              <p:cNvPr id="422" name="Groupe 421">
                <a:extLst>
                  <a:ext uri="{FF2B5EF4-FFF2-40B4-BE49-F238E27FC236}">
                    <a16:creationId xmlns:a16="http://schemas.microsoft.com/office/drawing/2014/main" id="{9432DAAB-179F-F48A-33E9-384C862E6949}"/>
                  </a:ext>
                </a:extLst>
              </p:cNvPr>
              <p:cNvGrpSpPr/>
              <p:nvPr/>
            </p:nvGrpSpPr>
            <p:grpSpPr>
              <a:xfrm>
                <a:off x="7945189" y="2624761"/>
                <a:ext cx="624427" cy="1628700"/>
                <a:chOff x="7928124" y="2823363"/>
                <a:chExt cx="624427" cy="1628700"/>
              </a:xfrm>
            </p:grpSpPr>
            <p:grpSp>
              <p:nvGrpSpPr>
                <p:cNvPr id="305" name="Groupe 304">
                  <a:extLst>
                    <a:ext uri="{FF2B5EF4-FFF2-40B4-BE49-F238E27FC236}">
                      <a16:creationId xmlns:a16="http://schemas.microsoft.com/office/drawing/2014/main" id="{5632D532-883A-4855-997C-098B246FBAC1}"/>
                    </a:ext>
                  </a:extLst>
                </p:cNvPr>
                <p:cNvGrpSpPr/>
                <p:nvPr/>
              </p:nvGrpSpPr>
              <p:grpSpPr>
                <a:xfrm>
                  <a:off x="7946940" y="2823363"/>
                  <a:ext cx="219987" cy="1628700"/>
                  <a:chOff x="4106399" y="4896597"/>
                  <a:chExt cx="292956" cy="1554110"/>
                </a:xfrm>
              </p:grpSpPr>
              <p:grpSp>
                <p:nvGrpSpPr>
                  <p:cNvPr id="306" name="Groupe 305">
                    <a:extLst>
                      <a:ext uri="{FF2B5EF4-FFF2-40B4-BE49-F238E27FC236}">
                        <a16:creationId xmlns:a16="http://schemas.microsoft.com/office/drawing/2014/main" id="{18A4656E-F0C3-1B0A-0407-28B4395E499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313" name="Ellipse 120">
                      <a:extLst>
                        <a:ext uri="{FF2B5EF4-FFF2-40B4-BE49-F238E27FC236}">
                          <a16:creationId xmlns:a16="http://schemas.microsoft.com/office/drawing/2014/main" id="{5185FDBF-91A8-124C-A45C-CF9A8472EF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14" name="Ellipse 121">
                      <a:extLst>
                        <a:ext uri="{FF2B5EF4-FFF2-40B4-BE49-F238E27FC236}">
                          <a16:creationId xmlns:a16="http://schemas.microsoft.com/office/drawing/2014/main" id="{141E77B7-049F-3108-8DF4-A08BD96C7D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07" name="Groupe 306">
                    <a:extLst>
                      <a:ext uri="{FF2B5EF4-FFF2-40B4-BE49-F238E27FC236}">
                        <a16:creationId xmlns:a16="http://schemas.microsoft.com/office/drawing/2014/main" id="{C3E41373-A397-86A4-2E49-2DA6E8955C58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311" name="Rectangle : coins arrondis 310">
                      <a:extLst>
                        <a:ext uri="{FF2B5EF4-FFF2-40B4-BE49-F238E27FC236}">
                          <a16:creationId xmlns:a16="http://schemas.microsoft.com/office/drawing/2014/main" id="{E3305755-16FB-279E-E30B-E00423DF4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12" name="Rectangle : coins arrondis 311">
                      <a:extLst>
                        <a:ext uri="{FF2B5EF4-FFF2-40B4-BE49-F238E27FC236}">
                          <a16:creationId xmlns:a16="http://schemas.microsoft.com/office/drawing/2014/main" id="{25878536-5A0B-64D9-7C3E-3B4FC49EF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08" name="Groupe 307">
                    <a:extLst>
                      <a:ext uri="{FF2B5EF4-FFF2-40B4-BE49-F238E27FC236}">
                        <a16:creationId xmlns:a16="http://schemas.microsoft.com/office/drawing/2014/main" id="{C0E4909C-CB47-AE96-CB7E-5786C9F990AE}"/>
                      </a:ext>
                    </a:extLst>
                  </p:cNvPr>
                  <p:cNvGrpSpPr/>
                  <p:nvPr/>
                </p:nvGrpSpPr>
                <p:grpSpPr>
                  <a:xfrm>
                    <a:off x="4106399" y="6317775"/>
                    <a:ext cx="292954" cy="132932"/>
                    <a:chOff x="5267809" y="6189819"/>
                    <a:chExt cx="292954" cy="226057"/>
                  </a:xfrm>
                  <a:effectLst/>
                </p:grpSpPr>
                <p:sp>
                  <p:nvSpPr>
                    <p:cNvPr id="309" name="Ellipse 120">
                      <a:extLst>
                        <a:ext uri="{FF2B5EF4-FFF2-40B4-BE49-F238E27FC236}">
                          <a16:creationId xmlns:a16="http://schemas.microsoft.com/office/drawing/2014/main" id="{964595F5-8ED9-A248-CA8C-ED57AEB416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7809" y="6221961"/>
                      <a:ext cx="284399" cy="150450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10" name="Rectangle : coins arrondis 309">
                      <a:extLst>
                        <a:ext uri="{FF2B5EF4-FFF2-40B4-BE49-F238E27FC236}">
                          <a16:creationId xmlns:a16="http://schemas.microsoft.com/office/drawing/2014/main" id="{3005DB93-0173-2771-95D2-F5A63CAD6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6365" y="6189819"/>
                      <a:ext cx="284398" cy="226057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315" name="Groupe 314">
                  <a:extLst>
                    <a:ext uri="{FF2B5EF4-FFF2-40B4-BE49-F238E27FC236}">
                      <a16:creationId xmlns:a16="http://schemas.microsoft.com/office/drawing/2014/main" id="{C82E9435-86B3-8CAB-9A4D-E99E64E2021B}"/>
                    </a:ext>
                  </a:extLst>
                </p:cNvPr>
                <p:cNvGrpSpPr/>
                <p:nvPr/>
              </p:nvGrpSpPr>
              <p:grpSpPr>
                <a:xfrm>
                  <a:off x="8248272" y="2824708"/>
                  <a:ext cx="221377" cy="1626960"/>
                  <a:chOff x="4104548" y="4896597"/>
                  <a:chExt cx="294807" cy="1538566"/>
                </a:xfrm>
              </p:grpSpPr>
              <p:grpSp>
                <p:nvGrpSpPr>
                  <p:cNvPr id="316" name="Groupe 315">
                    <a:extLst>
                      <a:ext uri="{FF2B5EF4-FFF2-40B4-BE49-F238E27FC236}">
                        <a16:creationId xmlns:a16="http://schemas.microsoft.com/office/drawing/2014/main" id="{8B1705CE-3506-130F-13ED-3ED73689E22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323" name="Ellipse 120">
                      <a:extLst>
                        <a:ext uri="{FF2B5EF4-FFF2-40B4-BE49-F238E27FC236}">
                          <a16:creationId xmlns:a16="http://schemas.microsoft.com/office/drawing/2014/main" id="{F4AF8B7B-E10E-09E8-3AE7-12AB5808C3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24" name="Ellipse 121">
                      <a:extLst>
                        <a:ext uri="{FF2B5EF4-FFF2-40B4-BE49-F238E27FC236}">
                          <a16:creationId xmlns:a16="http://schemas.microsoft.com/office/drawing/2014/main" id="{D20D1488-9438-48C7-CC04-BE729363F42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17" name="Groupe 316">
                    <a:extLst>
                      <a:ext uri="{FF2B5EF4-FFF2-40B4-BE49-F238E27FC236}">
                        <a16:creationId xmlns:a16="http://schemas.microsoft.com/office/drawing/2014/main" id="{722E4D04-B874-FC38-FE48-61C5926E840D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321" name="Rectangle : coins arrondis 320">
                      <a:extLst>
                        <a:ext uri="{FF2B5EF4-FFF2-40B4-BE49-F238E27FC236}">
                          <a16:creationId xmlns:a16="http://schemas.microsoft.com/office/drawing/2014/main" id="{AFF9BC56-6C99-9583-6E05-3DB8056C7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22" name="Rectangle : coins arrondis 321">
                      <a:extLst>
                        <a:ext uri="{FF2B5EF4-FFF2-40B4-BE49-F238E27FC236}">
                          <a16:creationId xmlns:a16="http://schemas.microsoft.com/office/drawing/2014/main" id="{19FB9777-EFE8-5C73-524D-DF5F0FDDC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18" name="Groupe 317">
                    <a:extLst>
                      <a:ext uri="{FF2B5EF4-FFF2-40B4-BE49-F238E27FC236}">
                        <a16:creationId xmlns:a16="http://schemas.microsoft.com/office/drawing/2014/main" id="{99864D13-8370-BD12-EC31-523A2D96537E}"/>
                      </a:ext>
                    </a:extLst>
                  </p:cNvPr>
                  <p:cNvGrpSpPr/>
                  <p:nvPr/>
                </p:nvGrpSpPr>
                <p:grpSpPr>
                  <a:xfrm>
                    <a:off x="4104548" y="5233714"/>
                    <a:ext cx="291716" cy="1201326"/>
                    <a:chOff x="5265958" y="4346311"/>
                    <a:chExt cx="291716" cy="2042906"/>
                  </a:xfrm>
                  <a:effectLst/>
                </p:grpSpPr>
                <p:sp>
                  <p:nvSpPr>
                    <p:cNvPr id="319" name="Ellipse 120">
                      <a:extLst>
                        <a:ext uri="{FF2B5EF4-FFF2-40B4-BE49-F238E27FC236}">
                          <a16:creationId xmlns:a16="http://schemas.microsoft.com/office/drawing/2014/main" id="{985B2603-5667-239E-D14C-A54F94AB8BF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65958" y="4617816"/>
                      <a:ext cx="284400" cy="175268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20" name="Rectangle : coins arrondis 319">
                      <a:extLst>
                        <a:ext uri="{FF2B5EF4-FFF2-40B4-BE49-F238E27FC236}">
                          <a16:creationId xmlns:a16="http://schemas.microsoft.com/office/drawing/2014/main" id="{D7DC348C-5ACD-8E0D-2F4F-9792E5B80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3273" y="4346311"/>
                      <a:ext cx="284401" cy="2042906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</p:grpSp>
            <p:sp>
              <p:nvSpPr>
                <p:cNvPr id="325" name="ZoneTexte 324">
                  <a:extLst>
                    <a:ext uri="{FF2B5EF4-FFF2-40B4-BE49-F238E27FC236}">
                      <a16:creationId xmlns:a16="http://schemas.microsoft.com/office/drawing/2014/main" id="{6FB05C02-180A-F4D1-3B4E-204F679458C9}"/>
                    </a:ext>
                  </a:extLst>
                </p:cNvPr>
                <p:cNvSpPr txBox="1"/>
                <p:nvPr/>
              </p:nvSpPr>
              <p:spPr>
                <a:xfrm>
                  <a:off x="8202970" y="2924590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79</a:t>
                  </a:r>
                </a:p>
              </p:txBody>
            </p:sp>
            <p:sp>
              <p:nvSpPr>
                <p:cNvPr id="326" name="ZoneTexte 325">
                  <a:extLst>
                    <a:ext uri="{FF2B5EF4-FFF2-40B4-BE49-F238E27FC236}">
                      <a16:creationId xmlns:a16="http://schemas.microsoft.com/office/drawing/2014/main" id="{07586C53-C58A-3C4E-522A-AC9B992D9544}"/>
                    </a:ext>
                  </a:extLst>
                </p:cNvPr>
                <p:cNvSpPr txBox="1"/>
                <p:nvPr/>
              </p:nvSpPr>
              <p:spPr>
                <a:xfrm>
                  <a:off x="7928124" y="4063938"/>
                  <a:ext cx="21356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fr-FR"/>
                  </a:defPPr>
                  <a:lvl1pPr>
                    <a:defRPr sz="1000">
                      <a:solidFill>
                        <a:srgbClr val="1068A7"/>
                      </a:solidFill>
                      <a:latin typeface="Avenir" panose="02000503020000020003" pitchFamily="2" charset="0"/>
                    </a:defRPr>
                  </a:lvl1pPr>
                </a:lstStyle>
                <a:p>
                  <a:r>
                    <a:rPr lang="fr-FR" dirty="0"/>
                    <a:t>7</a:t>
                  </a:r>
                </a:p>
              </p:txBody>
            </p:sp>
          </p:grpSp>
          <p:grpSp>
            <p:nvGrpSpPr>
              <p:cNvPr id="423" name="Groupe 422">
                <a:extLst>
                  <a:ext uri="{FF2B5EF4-FFF2-40B4-BE49-F238E27FC236}">
                    <a16:creationId xmlns:a16="http://schemas.microsoft.com/office/drawing/2014/main" id="{C39A9DD4-678E-024A-9A85-ED7F505CEA08}"/>
                  </a:ext>
                </a:extLst>
              </p:cNvPr>
              <p:cNvGrpSpPr/>
              <p:nvPr/>
            </p:nvGrpSpPr>
            <p:grpSpPr>
              <a:xfrm>
                <a:off x="9551189" y="2624761"/>
                <a:ext cx="658397" cy="1624671"/>
                <a:chOff x="9514355" y="2821489"/>
                <a:chExt cx="658397" cy="1624671"/>
              </a:xfrm>
            </p:grpSpPr>
            <p:grpSp>
              <p:nvGrpSpPr>
                <p:cNvPr id="349" name="Groupe 348">
                  <a:extLst>
                    <a:ext uri="{FF2B5EF4-FFF2-40B4-BE49-F238E27FC236}">
                      <a16:creationId xmlns:a16="http://schemas.microsoft.com/office/drawing/2014/main" id="{5DFACFF4-2989-8E1E-9E1D-59DF07688138}"/>
                    </a:ext>
                  </a:extLst>
                </p:cNvPr>
                <p:cNvGrpSpPr/>
                <p:nvPr/>
              </p:nvGrpSpPr>
              <p:grpSpPr>
                <a:xfrm>
                  <a:off x="9875435" y="2821489"/>
                  <a:ext cx="213562" cy="1624671"/>
                  <a:chOff x="4114955" y="4896597"/>
                  <a:chExt cx="284400" cy="1550265"/>
                </a:xfrm>
              </p:grpSpPr>
              <p:grpSp>
                <p:nvGrpSpPr>
                  <p:cNvPr id="350" name="Groupe 349">
                    <a:extLst>
                      <a:ext uri="{FF2B5EF4-FFF2-40B4-BE49-F238E27FC236}">
                        <a16:creationId xmlns:a16="http://schemas.microsoft.com/office/drawing/2014/main" id="{714B6EAC-F652-F56A-AEC4-AB3505370CB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357" name="Ellipse 120">
                      <a:extLst>
                        <a:ext uri="{FF2B5EF4-FFF2-40B4-BE49-F238E27FC236}">
                          <a16:creationId xmlns:a16="http://schemas.microsoft.com/office/drawing/2014/main" id="{EA48F53A-C01E-887D-5DB0-1B6C387A228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58" name="Ellipse 121">
                      <a:extLst>
                        <a:ext uri="{FF2B5EF4-FFF2-40B4-BE49-F238E27FC236}">
                          <a16:creationId xmlns:a16="http://schemas.microsoft.com/office/drawing/2014/main" id="{C33A8309-F488-E1BE-B44C-0F8D493A64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51" name="Groupe 350">
                    <a:extLst>
                      <a:ext uri="{FF2B5EF4-FFF2-40B4-BE49-F238E27FC236}">
                        <a16:creationId xmlns:a16="http://schemas.microsoft.com/office/drawing/2014/main" id="{DB542438-EA10-E456-484F-8486303B119D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355" name="Rectangle : coins arrondis 354">
                      <a:extLst>
                        <a:ext uri="{FF2B5EF4-FFF2-40B4-BE49-F238E27FC236}">
                          <a16:creationId xmlns:a16="http://schemas.microsoft.com/office/drawing/2014/main" id="{65CA91A9-4458-47B5-A5A9-5E778B21C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56" name="Rectangle : coins arrondis 355">
                      <a:extLst>
                        <a:ext uri="{FF2B5EF4-FFF2-40B4-BE49-F238E27FC236}">
                          <a16:creationId xmlns:a16="http://schemas.microsoft.com/office/drawing/2014/main" id="{807E643F-E48D-7290-83AF-F42411763F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52" name="Groupe 351">
                    <a:extLst>
                      <a:ext uri="{FF2B5EF4-FFF2-40B4-BE49-F238E27FC236}">
                        <a16:creationId xmlns:a16="http://schemas.microsoft.com/office/drawing/2014/main" id="{24ACC434-361D-69E5-2054-D86ABFF13609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6051485"/>
                    <a:ext cx="284400" cy="395377"/>
                    <a:chOff x="5276365" y="5736991"/>
                    <a:chExt cx="284400" cy="672358"/>
                  </a:xfrm>
                  <a:effectLst/>
                </p:grpSpPr>
                <p:sp>
                  <p:nvSpPr>
                    <p:cNvPr id="353" name="Ellipse 120">
                      <a:extLst>
                        <a:ext uri="{FF2B5EF4-FFF2-40B4-BE49-F238E27FC236}">
                          <a16:creationId xmlns:a16="http://schemas.microsoft.com/office/drawing/2014/main" id="{A53CE219-E03B-1525-1A36-592F968E83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6365" y="6041549"/>
                      <a:ext cx="284400" cy="362037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54" name="Rectangle : coins arrondis 353">
                      <a:extLst>
                        <a:ext uri="{FF2B5EF4-FFF2-40B4-BE49-F238E27FC236}">
                          <a16:creationId xmlns:a16="http://schemas.microsoft.com/office/drawing/2014/main" id="{9FFE4482-312F-6653-4A50-65D7E4FD9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6366" y="5736991"/>
                      <a:ext cx="284399" cy="672358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359" name="Groupe 358">
                  <a:extLst>
                    <a:ext uri="{FF2B5EF4-FFF2-40B4-BE49-F238E27FC236}">
                      <a16:creationId xmlns:a16="http://schemas.microsoft.com/office/drawing/2014/main" id="{37124916-A516-81D2-92C5-E86A61AEB535}"/>
                    </a:ext>
                  </a:extLst>
                </p:cNvPr>
                <p:cNvGrpSpPr/>
                <p:nvPr/>
              </p:nvGrpSpPr>
              <p:grpSpPr>
                <a:xfrm>
                  <a:off x="9563460" y="2821491"/>
                  <a:ext cx="216880" cy="1622062"/>
                  <a:chOff x="4114955" y="4896597"/>
                  <a:chExt cx="288818" cy="1538566"/>
                </a:xfrm>
              </p:grpSpPr>
              <p:grpSp>
                <p:nvGrpSpPr>
                  <p:cNvPr id="360" name="Groupe 359">
                    <a:extLst>
                      <a:ext uri="{FF2B5EF4-FFF2-40B4-BE49-F238E27FC236}">
                        <a16:creationId xmlns:a16="http://schemas.microsoft.com/office/drawing/2014/main" id="{C6A22908-6273-37F7-077E-875CAD07AA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367" name="Ellipse 120">
                      <a:extLst>
                        <a:ext uri="{FF2B5EF4-FFF2-40B4-BE49-F238E27FC236}">
                          <a16:creationId xmlns:a16="http://schemas.microsoft.com/office/drawing/2014/main" id="{E0B3FD9F-5E25-ECF0-4E44-DAD64F5F60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68" name="Ellipse 121">
                      <a:extLst>
                        <a:ext uri="{FF2B5EF4-FFF2-40B4-BE49-F238E27FC236}">
                          <a16:creationId xmlns:a16="http://schemas.microsoft.com/office/drawing/2014/main" id="{06C9D298-6EBF-B579-22FD-3701969606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61" name="Groupe 360">
                    <a:extLst>
                      <a:ext uri="{FF2B5EF4-FFF2-40B4-BE49-F238E27FC236}">
                        <a16:creationId xmlns:a16="http://schemas.microsoft.com/office/drawing/2014/main" id="{CBA996A7-98C5-3F35-CCB3-44F7B54EE1A0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19200"/>
                    <a:chOff x="9018668" y="4663386"/>
                    <a:chExt cx="284400" cy="1519200"/>
                  </a:xfrm>
                </p:grpSpPr>
                <p:sp>
                  <p:nvSpPr>
                    <p:cNvPr id="365" name="Rectangle : coins arrondis 364">
                      <a:extLst>
                        <a:ext uri="{FF2B5EF4-FFF2-40B4-BE49-F238E27FC236}">
                          <a16:creationId xmlns:a16="http://schemas.microsoft.com/office/drawing/2014/main" id="{11E248C5-D89F-CC05-EDFD-078E17673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7"/>
                      <a:ext cx="284400" cy="1430074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66" name="Rectangle : coins arrondis 365">
                      <a:extLst>
                        <a:ext uri="{FF2B5EF4-FFF2-40B4-BE49-F238E27FC236}">
                          <a16:creationId xmlns:a16="http://schemas.microsoft.com/office/drawing/2014/main" id="{6F032CCC-96D2-7E52-C31A-2A5536F3D7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62" name="Groupe 361">
                    <a:extLst>
                      <a:ext uri="{FF2B5EF4-FFF2-40B4-BE49-F238E27FC236}">
                        <a16:creationId xmlns:a16="http://schemas.microsoft.com/office/drawing/2014/main" id="{8EF72842-8C2F-34FD-E30A-3988381CC27A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5824941"/>
                    <a:ext cx="288818" cy="608376"/>
                    <a:chOff x="5276365" y="5351715"/>
                    <a:chExt cx="288818" cy="1034569"/>
                  </a:xfrm>
                  <a:effectLst/>
                </p:grpSpPr>
                <p:sp>
                  <p:nvSpPr>
                    <p:cNvPr id="363" name="Ellipse 120">
                      <a:extLst>
                        <a:ext uri="{FF2B5EF4-FFF2-40B4-BE49-F238E27FC236}">
                          <a16:creationId xmlns:a16="http://schemas.microsoft.com/office/drawing/2014/main" id="{BC4BDB81-581A-08D4-4136-FA6F94EC44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6365" y="5361119"/>
                      <a:ext cx="284398" cy="1015358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64" name="Rectangle : coins arrondis 363">
                      <a:extLst>
                        <a:ext uri="{FF2B5EF4-FFF2-40B4-BE49-F238E27FC236}">
                          <a16:creationId xmlns:a16="http://schemas.microsoft.com/office/drawing/2014/main" id="{AC25EED8-FE20-C9FE-09C8-8A7AF839F8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0786" y="5351715"/>
                      <a:ext cx="284397" cy="1034569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369" name="ZoneTexte 368">
                  <a:extLst>
                    <a:ext uri="{FF2B5EF4-FFF2-40B4-BE49-F238E27FC236}">
                      <a16:creationId xmlns:a16="http://schemas.microsoft.com/office/drawing/2014/main" id="{1D164544-5256-C715-3D70-8055A5CA0F46}"/>
                    </a:ext>
                  </a:extLst>
                </p:cNvPr>
                <p:cNvSpPr txBox="1"/>
                <p:nvPr/>
              </p:nvSpPr>
              <p:spPr>
                <a:xfrm>
                  <a:off x="9514355" y="3542663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1068A7"/>
                      </a:solidFill>
                      <a:latin typeface="Avenir" panose="02000503020000020003" pitchFamily="2" charset="0"/>
                    </a:rPr>
                    <a:t>49</a:t>
                  </a:r>
                </a:p>
              </p:txBody>
            </p:sp>
            <p:sp>
              <p:nvSpPr>
                <p:cNvPr id="370" name="ZoneTexte 369">
                  <a:extLst>
                    <a:ext uri="{FF2B5EF4-FFF2-40B4-BE49-F238E27FC236}">
                      <a16:creationId xmlns:a16="http://schemas.microsoft.com/office/drawing/2014/main" id="{9A693F5D-599A-D831-AD67-3EA7A6980116}"/>
                    </a:ext>
                  </a:extLst>
                </p:cNvPr>
                <p:cNvSpPr txBox="1"/>
                <p:nvPr/>
              </p:nvSpPr>
              <p:spPr>
                <a:xfrm>
                  <a:off x="9823171" y="3782092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33</a:t>
                  </a:r>
                </a:p>
              </p:txBody>
            </p:sp>
          </p:grpSp>
          <p:grpSp>
            <p:nvGrpSpPr>
              <p:cNvPr id="424" name="Groupe 423">
                <a:extLst>
                  <a:ext uri="{FF2B5EF4-FFF2-40B4-BE49-F238E27FC236}">
                    <a16:creationId xmlns:a16="http://schemas.microsoft.com/office/drawing/2014/main" id="{97815B30-AC9F-C8DD-0C94-45D6D135950B}"/>
                  </a:ext>
                </a:extLst>
              </p:cNvPr>
              <p:cNvGrpSpPr/>
              <p:nvPr/>
            </p:nvGrpSpPr>
            <p:grpSpPr>
              <a:xfrm>
                <a:off x="11107722" y="2622789"/>
                <a:ext cx="655887" cy="1626008"/>
                <a:chOff x="11091347" y="2819136"/>
                <a:chExt cx="655887" cy="1626008"/>
              </a:xfrm>
            </p:grpSpPr>
            <p:grpSp>
              <p:nvGrpSpPr>
                <p:cNvPr id="393" name="Groupe 392">
                  <a:extLst>
                    <a:ext uri="{FF2B5EF4-FFF2-40B4-BE49-F238E27FC236}">
                      <a16:creationId xmlns:a16="http://schemas.microsoft.com/office/drawing/2014/main" id="{97BB435E-261B-663C-160B-A09B72887C96}"/>
                    </a:ext>
                  </a:extLst>
                </p:cNvPr>
                <p:cNvGrpSpPr/>
                <p:nvPr/>
              </p:nvGrpSpPr>
              <p:grpSpPr>
                <a:xfrm>
                  <a:off x="11452427" y="2819136"/>
                  <a:ext cx="213562" cy="1626008"/>
                  <a:chOff x="4114955" y="4896597"/>
                  <a:chExt cx="284400" cy="1551542"/>
                </a:xfrm>
              </p:grpSpPr>
              <p:grpSp>
                <p:nvGrpSpPr>
                  <p:cNvPr id="394" name="Groupe 393">
                    <a:extLst>
                      <a:ext uri="{FF2B5EF4-FFF2-40B4-BE49-F238E27FC236}">
                        <a16:creationId xmlns:a16="http://schemas.microsoft.com/office/drawing/2014/main" id="{7E40B10A-DBCB-1B0A-2A69-5037B0D3930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401" name="Ellipse 120">
                      <a:extLst>
                        <a:ext uri="{FF2B5EF4-FFF2-40B4-BE49-F238E27FC236}">
                          <a16:creationId xmlns:a16="http://schemas.microsoft.com/office/drawing/2014/main" id="{DF4E95AF-3A3E-400E-9D94-AE34B239E26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402" name="Ellipse 121">
                      <a:extLst>
                        <a:ext uri="{FF2B5EF4-FFF2-40B4-BE49-F238E27FC236}">
                          <a16:creationId xmlns:a16="http://schemas.microsoft.com/office/drawing/2014/main" id="{4E17AE9B-6206-1092-79F4-6EB7ED9C195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95" name="Groupe 394">
                    <a:extLst>
                      <a:ext uri="{FF2B5EF4-FFF2-40B4-BE49-F238E27FC236}">
                        <a16:creationId xmlns:a16="http://schemas.microsoft.com/office/drawing/2014/main" id="{66A66844-0E6C-BF0C-82EE-7E00F9CCDA99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38320"/>
                    <a:chOff x="9018668" y="4663386"/>
                    <a:chExt cx="284400" cy="1538320"/>
                  </a:xfrm>
                </p:grpSpPr>
                <p:sp>
                  <p:nvSpPr>
                    <p:cNvPr id="399" name="Rectangle : coins arrondis 398">
                      <a:extLst>
                        <a:ext uri="{FF2B5EF4-FFF2-40B4-BE49-F238E27FC236}">
                          <a16:creationId xmlns:a16="http://schemas.microsoft.com/office/drawing/2014/main" id="{FB125C6F-BA01-9058-9A17-02E04C0F3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400" name="Rectangle : coins arrondis 399">
                      <a:extLst>
                        <a:ext uri="{FF2B5EF4-FFF2-40B4-BE49-F238E27FC236}">
                          <a16:creationId xmlns:a16="http://schemas.microsoft.com/office/drawing/2014/main" id="{DB1788D2-446D-93F9-D4D6-E9676C25A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396" name="Groupe 395">
                    <a:extLst>
                      <a:ext uri="{FF2B5EF4-FFF2-40B4-BE49-F238E27FC236}">
                        <a16:creationId xmlns:a16="http://schemas.microsoft.com/office/drawing/2014/main" id="{A5016A9F-A702-3DAA-6C25-C48EC94368BB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5954317"/>
                    <a:ext cx="284400" cy="493822"/>
                    <a:chOff x="5276365" y="5571755"/>
                    <a:chExt cx="284400" cy="839769"/>
                  </a:xfrm>
                  <a:effectLst/>
                </p:grpSpPr>
                <p:sp>
                  <p:nvSpPr>
                    <p:cNvPr id="397" name="Ellipse 120">
                      <a:extLst>
                        <a:ext uri="{FF2B5EF4-FFF2-40B4-BE49-F238E27FC236}">
                          <a16:creationId xmlns:a16="http://schemas.microsoft.com/office/drawing/2014/main" id="{04127FE1-0929-9AD3-B853-0C19E247C47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6365" y="6041549"/>
                      <a:ext cx="284400" cy="362037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398" name="Rectangle : coins arrondis 397">
                      <a:extLst>
                        <a:ext uri="{FF2B5EF4-FFF2-40B4-BE49-F238E27FC236}">
                          <a16:creationId xmlns:a16="http://schemas.microsoft.com/office/drawing/2014/main" id="{97C8DFC9-2A57-C7F8-8B8F-9F56CBC28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6365" y="5571755"/>
                      <a:ext cx="284399" cy="839769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8D22B2"/>
                        </a:gs>
                        <a:gs pos="100000">
                          <a:schemeClr val="accent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</p:grpSp>
            <p:grpSp>
              <p:nvGrpSpPr>
                <p:cNvPr id="403" name="Groupe 402">
                  <a:extLst>
                    <a:ext uri="{FF2B5EF4-FFF2-40B4-BE49-F238E27FC236}">
                      <a16:creationId xmlns:a16="http://schemas.microsoft.com/office/drawing/2014/main" id="{F3EE469B-7C22-0476-83E2-9B0B9A9765FE}"/>
                    </a:ext>
                  </a:extLst>
                </p:cNvPr>
                <p:cNvGrpSpPr/>
                <p:nvPr/>
              </p:nvGrpSpPr>
              <p:grpSpPr>
                <a:xfrm>
                  <a:off x="11136853" y="2819140"/>
                  <a:ext cx="217160" cy="1625273"/>
                  <a:chOff x="4110164" y="4896597"/>
                  <a:chExt cx="289191" cy="1541612"/>
                </a:xfrm>
              </p:grpSpPr>
              <p:grpSp>
                <p:nvGrpSpPr>
                  <p:cNvPr id="404" name="Groupe 403">
                    <a:extLst>
                      <a:ext uri="{FF2B5EF4-FFF2-40B4-BE49-F238E27FC236}">
                        <a16:creationId xmlns:a16="http://schemas.microsoft.com/office/drawing/2014/main" id="{CBA34CA5-F089-37C7-1E11-E033B24E45A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4114955" y="4896597"/>
                    <a:ext cx="284400" cy="1538566"/>
                    <a:chOff x="5166623" y="2219014"/>
                    <a:chExt cx="2700001" cy="2700001"/>
                  </a:xfrm>
                </p:grpSpPr>
                <p:sp>
                  <p:nvSpPr>
                    <p:cNvPr id="411" name="Ellipse 120">
                      <a:extLst>
                        <a:ext uri="{FF2B5EF4-FFF2-40B4-BE49-F238E27FC236}">
                          <a16:creationId xmlns:a16="http://schemas.microsoft.com/office/drawing/2014/main" id="{7DFE43C6-F3C7-D029-3E69-8A3DC4CCCD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4"/>
                      <a:ext cx="2700001" cy="2700001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412" name="Ellipse 121">
                      <a:extLst>
                        <a:ext uri="{FF2B5EF4-FFF2-40B4-BE49-F238E27FC236}">
                          <a16:creationId xmlns:a16="http://schemas.microsoft.com/office/drawing/2014/main" id="{132025F2-58D6-8A3E-987C-18733A51C1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66623" y="2219016"/>
                      <a:ext cx="2700001" cy="269999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13500000" algn="tl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405" name="Groupe 404">
                    <a:extLst>
                      <a:ext uri="{FF2B5EF4-FFF2-40B4-BE49-F238E27FC236}">
                        <a16:creationId xmlns:a16="http://schemas.microsoft.com/office/drawing/2014/main" id="{57CAF4EB-B322-2554-3751-D534A54160A6}"/>
                      </a:ext>
                    </a:extLst>
                  </p:cNvPr>
                  <p:cNvGrpSpPr/>
                  <p:nvPr/>
                </p:nvGrpSpPr>
                <p:grpSpPr>
                  <a:xfrm>
                    <a:off x="4114955" y="4896720"/>
                    <a:ext cx="284400" cy="1519200"/>
                    <a:chOff x="9018668" y="4663386"/>
                    <a:chExt cx="284400" cy="1519200"/>
                  </a:xfrm>
                </p:grpSpPr>
                <p:sp>
                  <p:nvSpPr>
                    <p:cNvPr id="409" name="Rectangle : coins arrondis 408">
                      <a:extLst>
                        <a:ext uri="{FF2B5EF4-FFF2-40B4-BE49-F238E27FC236}">
                          <a16:creationId xmlns:a16="http://schemas.microsoft.com/office/drawing/2014/main" id="{2C354651-9278-6CA2-F920-3226C5A07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82507"/>
                      <a:ext cx="284400" cy="1430074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</a:srgbClr>
                        </a:gs>
                        <a:gs pos="100000">
                          <a:srgbClr val="E7E8ED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innerShdw blurRad="50800" dist="127000" dir="2700000">
                        <a:schemeClr val="bg1">
                          <a:lumMod val="95000"/>
                        </a:scheme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410" name="Rectangle : coins arrondis 409">
                      <a:extLst>
                        <a:ext uri="{FF2B5EF4-FFF2-40B4-BE49-F238E27FC236}">
                          <a16:creationId xmlns:a16="http://schemas.microsoft.com/office/drawing/2014/main" id="{E00A8BC9-76DE-9772-AEFB-90E510495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8668" y="4663386"/>
                      <a:ext cx="284400" cy="1519200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E7E8ED">
                            <a:lumMod val="95000"/>
                            <a:alpha val="0"/>
                          </a:srgbClr>
                        </a:gs>
                        <a:gs pos="100000">
                          <a:srgbClr val="E7E8ED"/>
                        </a:gs>
                      </a:gsLst>
                      <a:lin ang="13500000" scaled="0"/>
                    </a:gradFill>
                    <a:ln>
                      <a:noFill/>
                    </a:ln>
                    <a:effectLst>
                      <a:innerShdw blurRad="76200" dist="76200" dir="13500000">
                        <a:srgbClr val="D0D2DC"/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</p:grpSp>
              <p:grpSp>
                <p:nvGrpSpPr>
                  <p:cNvPr id="406" name="Groupe 405">
                    <a:extLst>
                      <a:ext uri="{FF2B5EF4-FFF2-40B4-BE49-F238E27FC236}">
                        <a16:creationId xmlns:a16="http://schemas.microsoft.com/office/drawing/2014/main" id="{B3DB0C9F-779B-812A-7DD1-F82FEFEC917C}"/>
                      </a:ext>
                    </a:extLst>
                  </p:cNvPr>
                  <p:cNvGrpSpPr/>
                  <p:nvPr/>
                </p:nvGrpSpPr>
                <p:grpSpPr>
                  <a:xfrm>
                    <a:off x="4110164" y="5924599"/>
                    <a:ext cx="286046" cy="513610"/>
                    <a:chOff x="5271574" y="5521191"/>
                    <a:chExt cx="286046" cy="873416"/>
                  </a:xfrm>
                  <a:effectLst/>
                </p:grpSpPr>
                <p:sp>
                  <p:nvSpPr>
                    <p:cNvPr id="407" name="Ellipse 120">
                      <a:extLst>
                        <a:ext uri="{FF2B5EF4-FFF2-40B4-BE49-F238E27FC236}">
                          <a16:creationId xmlns:a16="http://schemas.microsoft.com/office/drawing/2014/main" id="{4D96D99C-2483-E840-A03E-0BED7DC409F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271574" y="5521191"/>
                      <a:ext cx="284397" cy="870228"/>
                    </a:xfrm>
                    <a:prstGeom prst="roundRect">
                      <a:avLst>
                        <a:gd name="adj" fmla="val 49396"/>
                      </a:avLst>
                    </a:prstGeom>
                    <a:solidFill>
                      <a:srgbClr val="E7E8ED"/>
                    </a:solidFill>
                    <a:ln>
                      <a:noFill/>
                    </a:ln>
                    <a:effectLst>
                      <a:outerShdw blurRad="254000" dist="127000" dir="2700000" algn="tl" rotWithShape="0">
                        <a:srgbClr val="A1A5B9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408" name="Rectangle : coins arrondis 407">
                      <a:extLst>
                        <a:ext uri="{FF2B5EF4-FFF2-40B4-BE49-F238E27FC236}">
                          <a16:creationId xmlns:a16="http://schemas.microsoft.com/office/drawing/2014/main" id="{51FB9B8B-2B7B-D98F-129C-92F0FC02C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3223" y="5522165"/>
                      <a:ext cx="284397" cy="872442"/>
                    </a:xfrm>
                    <a:prstGeom prst="roundRect">
                      <a:avLst>
                        <a:gd name="adj" fmla="val 50000"/>
                      </a:avLst>
                    </a:prstGeom>
                    <a:gradFill>
                      <a:gsLst>
                        <a:gs pos="0">
                          <a:srgbClr val="1068A7"/>
                        </a:gs>
                        <a:gs pos="100000">
                          <a:srgbClr val="01A9F2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sp>
              <p:nvSpPr>
                <p:cNvPr id="413" name="ZoneTexte 412">
                  <a:extLst>
                    <a:ext uri="{FF2B5EF4-FFF2-40B4-BE49-F238E27FC236}">
                      <a16:creationId xmlns:a16="http://schemas.microsoft.com/office/drawing/2014/main" id="{6C650191-79A6-8C29-939A-EFA97E7452D9}"/>
                    </a:ext>
                  </a:extLst>
                </p:cNvPr>
                <p:cNvSpPr txBox="1"/>
                <p:nvPr/>
              </p:nvSpPr>
              <p:spPr>
                <a:xfrm>
                  <a:off x="11091347" y="3540313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1068A7"/>
                      </a:solidFill>
                      <a:latin typeface="Avenir" panose="02000503020000020003" pitchFamily="2" charset="0"/>
                    </a:rPr>
                    <a:t>43</a:t>
                  </a:r>
                </a:p>
              </p:txBody>
            </p:sp>
            <p:sp>
              <p:nvSpPr>
                <p:cNvPr id="414" name="ZoneTexte 413">
                  <a:extLst>
                    <a:ext uri="{FF2B5EF4-FFF2-40B4-BE49-F238E27FC236}">
                      <a16:creationId xmlns:a16="http://schemas.microsoft.com/office/drawing/2014/main" id="{B1BB9203-F2A4-50B8-F45B-FB7F679836F7}"/>
                    </a:ext>
                  </a:extLst>
                </p:cNvPr>
                <p:cNvSpPr txBox="1"/>
                <p:nvPr/>
              </p:nvSpPr>
              <p:spPr>
                <a:xfrm>
                  <a:off x="11397653" y="3555888"/>
                  <a:ext cx="3495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000" dirty="0">
                      <a:solidFill>
                        <a:srgbClr val="8D22B2"/>
                      </a:solidFill>
                      <a:latin typeface="Avenir" panose="02000503020000020003" pitchFamily="2" charset="0"/>
                    </a:rPr>
                    <a:t>41</a:t>
                  </a:r>
                </a:p>
              </p:txBody>
            </p:sp>
          </p:grpSp>
        </p:grpSp>
        <p:sp>
          <p:nvSpPr>
            <p:cNvPr id="415" name="ZoneTexte 414">
              <a:extLst>
                <a:ext uri="{FF2B5EF4-FFF2-40B4-BE49-F238E27FC236}">
                  <a16:creationId xmlns:a16="http://schemas.microsoft.com/office/drawing/2014/main" id="{8335F138-64C1-BBD0-FA75-79A5A49E3102}"/>
                </a:ext>
              </a:extLst>
            </p:cNvPr>
            <p:cNvSpPr txBox="1"/>
            <p:nvPr/>
          </p:nvSpPr>
          <p:spPr>
            <a:xfrm rot="16200000">
              <a:off x="-581896" y="1340152"/>
              <a:ext cx="15279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>
                  <a:latin typeface="Avenir Light" panose="020B0402020203020204" pitchFamily="34" charset="77"/>
                </a:rPr>
                <a:t>Proportion des céréales %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556C463-ADE3-72E2-7E99-91FC041B7EC6}"/>
              </a:ext>
            </a:extLst>
          </p:cNvPr>
          <p:cNvGrpSpPr/>
          <p:nvPr/>
        </p:nvGrpSpPr>
        <p:grpSpPr>
          <a:xfrm>
            <a:off x="-10636" y="-1554777"/>
            <a:ext cx="12153971" cy="3649527"/>
            <a:chOff x="13085" y="-1246428"/>
            <a:chExt cx="12153971" cy="3649527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C7A0BD25-3BC4-43A9-205A-B2C4A0DC1DCE}"/>
                </a:ext>
              </a:extLst>
            </p:cNvPr>
            <p:cNvGrpSpPr/>
            <p:nvPr/>
          </p:nvGrpSpPr>
          <p:grpSpPr>
            <a:xfrm>
              <a:off x="1518339" y="-1246258"/>
              <a:ext cx="1451720" cy="3626468"/>
              <a:chOff x="558589" y="831572"/>
              <a:chExt cx="774573" cy="383107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A2D54154-9E02-E65C-5CA7-7CCDF48D9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8589" y="831572"/>
                <a:ext cx="774573" cy="3585496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tile tx="-50800" ty="6350" sx="78000" sy="78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86376A1-36F7-A482-F531-CB4AF281ED49}"/>
                  </a:ext>
                </a:extLst>
              </p:cNvPr>
              <p:cNvSpPr txBox="1"/>
              <p:nvPr/>
            </p:nvSpPr>
            <p:spPr>
              <a:xfrm>
                <a:off x="838111" y="4425632"/>
                <a:ext cx="215529" cy="23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Blé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32099691-86F8-8219-D957-4C17C54CF447}"/>
                </a:ext>
              </a:extLst>
            </p:cNvPr>
            <p:cNvGrpSpPr/>
            <p:nvPr/>
          </p:nvGrpSpPr>
          <p:grpSpPr>
            <a:xfrm>
              <a:off x="13085" y="-1246056"/>
              <a:ext cx="1451721" cy="3630552"/>
              <a:chOff x="2003861" y="831572"/>
              <a:chExt cx="774573" cy="384214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764173B-D6E9-3436-3682-6D17CD74261B}"/>
                  </a:ext>
                </a:extLst>
              </p:cNvPr>
              <p:cNvSpPr txBox="1"/>
              <p:nvPr/>
            </p:nvSpPr>
            <p:spPr>
              <a:xfrm>
                <a:off x="2216287" y="4437875"/>
                <a:ext cx="347535" cy="23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Avoine</a:t>
                </a:r>
                <a:endParaRPr lang="fr-FR" sz="105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E039D18D-AD52-CE7A-66D7-B19A080F12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3861" y="831572"/>
                <a:ext cx="774573" cy="3585496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/>
                <a:srcRect/>
                <a:tile tx="-95250" ty="6350" sx="60000" sy="6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9743BB3-572C-A6D3-7694-F6239D24F265}"/>
                </a:ext>
              </a:extLst>
            </p:cNvPr>
            <p:cNvGrpSpPr/>
            <p:nvPr/>
          </p:nvGrpSpPr>
          <p:grpSpPr>
            <a:xfrm>
              <a:off x="6027646" y="-1245784"/>
              <a:ext cx="1445027" cy="3636051"/>
              <a:chOff x="3466309" y="859497"/>
              <a:chExt cx="774573" cy="381920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580CE5ED-AE3E-2AF1-1C32-F5171B4AA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66309" y="859497"/>
                <a:ext cx="774573" cy="3552035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5"/>
                <a:srcRect/>
                <a:tile tx="-266700" ty="31750" sx="31000" sy="68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6190B23-A293-2965-8DE0-BC0D2816C025}"/>
                  </a:ext>
                </a:extLst>
              </p:cNvPr>
              <p:cNvSpPr txBox="1"/>
              <p:nvPr/>
            </p:nvSpPr>
            <p:spPr>
              <a:xfrm>
                <a:off x="3728067" y="4438707"/>
                <a:ext cx="241873" cy="23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Orge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A23DC46-9ABF-C9FB-E3D5-34DBC3FFEB7E}"/>
                </a:ext>
              </a:extLst>
            </p:cNvPr>
            <p:cNvGrpSpPr/>
            <p:nvPr/>
          </p:nvGrpSpPr>
          <p:grpSpPr>
            <a:xfrm>
              <a:off x="9050961" y="-1246428"/>
              <a:ext cx="1498869" cy="3623043"/>
              <a:chOff x="4826799" y="859497"/>
              <a:chExt cx="774573" cy="378758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B3EA2DDC-7056-3071-3C4B-9DDBE789B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6799" y="859497"/>
                <a:ext cx="774573" cy="3564896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6"/>
                <a:srcRect/>
                <a:tile tx="-50800" ty="31750" sx="65000" sy="71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E1D8E48-BBF9-6731-216A-529580A8D4E2}"/>
                  </a:ext>
                </a:extLst>
              </p:cNvPr>
              <p:cNvSpPr txBox="1"/>
              <p:nvPr/>
            </p:nvSpPr>
            <p:spPr>
              <a:xfrm>
                <a:off x="5098023" y="4434140"/>
                <a:ext cx="260477" cy="212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Seigle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E73709B1-843C-908A-7870-4F337D4312BE}"/>
                </a:ext>
              </a:extLst>
            </p:cNvPr>
            <p:cNvGrpSpPr/>
            <p:nvPr/>
          </p:nvGrpSpPr>
          <p:grpSpPr>
            <a:xfrm>
              <a:off x="3023592" y="-1245860"/>
              <a:ext cx="1448494" cy="3634502"/>
              <a:chOff x="6108660" y="859497"/>
              <a:chExt cx="774573" cy="37959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528F1E48-9402-7F35-A53C-AFB140594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08660" y="859497"/>
                <a:ext cx="774573" cy="3541890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7"/>
                <a:srcRect/>
                <a:tile tx="-50800" ty="31750" sx="53000" sy="67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7940B791-D13A-FEB1-A932-F0FAA52C9533}"/>
                  </a:ext>
                </a:extLst>
              </p:cNvPr>
              <p:cNvSpPr txBox="1"/>
              <p:nvPr/>
            </p:nvSpPr>
            <p:spPr>
              <a:xfrm>
                <a:off x="6367713" y="4425780"/>
                <a:ext cx="261270" cy="22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Maïs</a:t>
                </a: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EB57605-1621-4176-EC05-DB09ED19FE03}"/>
                </a:ext>
              </a:extLst>
            </p:cNvPr>
            <p:cNvGrpSpPr/>
            <p:nvPr/>
          </p:nvGrpSpPr>
          <p:grpSpPr>
            <a:xfrm>
              <a:off x="7526206" y="-1246318"/>
              <a:ext cx="1471222" cy="3625271"/>
              <a:chOff x="7451345" y="859496"/>
              <a:chExt cx="774573" cy="381152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417A2FB4-11FC-DAB3-3AD9-776CD8CB3F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51345" y="859496"/>
                <a:ext cx="774573" cy="3585496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8"/>
                <a:srcRect/>
                <a:tile tx="-50800" ty="31750" sx="60000" sy="60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59ECEC0-4104-2888-F478-44E17F8B4D5F}"/>
                  </a:ext>
                </a:extLst>
              </p:cNvPr>
              <p:cNvSpPr txBox="1"/>
              <p:nvPr/>
            </p:nvSpPr>
            <p:spPr>
              <a:xfrm>
                <a:off x="7601475" y="4446219"/>
                <a:ext cx="488995" cy="22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Riz eq blanchi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FD42CAE4-7ABB-F308-7463-144C2BC2B903}"/>
                </a:ext>
              </a:extLst>
            </p:cNvPr>
            <p:cNvGrpSpPr/>
            <p:nvPr/>
          </p:nvGrpSpPr>
          <p:grpSpPr>
            <a:xfrm>
              <a:off x="10603364" y="-1245849"/>
              <a:ext cx="1563692" cy="3634725"/>
              <a:chOff x="8835602" y="859495"/>
              <a:chExt cx="774573" cy="389190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3D88E37B-C35A-E55D-4BF4-F6265D5956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5602" y="859495"/>
                <a:ext cx="774573" cy="3638072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9"/>
                <a:srcRect/>
                <a:tile tx="12700" ty="31750" sx="45000" sy="45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0103DD2-7007-0D3E-39BF-D1124E2A9174}"/>
                  </a:ext>
                </a:extLst>
              </p:cNvPr>
              <p:cNvSpPr txBox="1"/>
              <p:nvPr/>
            </p:nvSpPr>
            <p:spPr>
              <a:xfrm>
                <a:off x="9084856" y="4522461"/>
                <a:ext cx="280555" cy="228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Sorgho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0AECDF1-2E18-C265-9F29-69BC89FE8A50}"/>
                </a:ext>
              </a:extLst>
            </p:cNvPr>
            <p:cNvGrpSpPr/>
            <p:nvPr/>
          </p:nvGrpSpPr>
          <p:grpSpPr>
            <a:xfrm>
              <a:off x="4525619" y="-1245177"/>
              <a:ext cx="1448494" cy="3648276"/>
              <a:chOff x="10240899" y="859496"/>
              <a:chExt cx="774573" cy="383262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95E879F6-6189-B603-45D0-F80E069E48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40899" y="859496"/>
                <a:ext cx="774573" cy="3552700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10"/>
                <a:srcRect/>
                <a:tile tx="-50800" ty="31750" sx="49000" sy="69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262F79E-8CA0-3E0B-FCAC-1AF50026CA89}"/>
                  </a:ext>
                </a:extLst>
              </p:cNvPr>
              <p:cNvSpPr txBox="1"/>
              <p:nvPr/>
            </p:nvSpPr>
            <p:spPr>
              <a:xfrm>
                <a:off x="10520433" y="4452629"/>
                <a:ext cx="260720" cy="239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00" dirty="0">
                    <a:latin typeface="Avenir Book" panose="02000503020000020003" pitchFamily="2" charset="0"/>
                  </a:rPr>
                  <a:t>Millet</a:t>
                </a:r>
              </a:p>
            </p:txBody>
          </p:sp>
        </p:grp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BF1A21AC-3D48-5F04-FA0F-9D6E1BDFC51C}"/>
              </a:ext>
            </a:extLst>
          </p:cNvPr>
          <p:cNvGrpSpPr/>
          <p:nvPr/>
        </p:nvGrpSpPr>
        <p:grpSpPr>
          <a:xfrm>
            <a:off x="-1320492" y="4771001"/>
            <a:ext cx="281260" cy="1513490"/>
            <a:chOff x="2842427" y="4783982"/>
            <a:chExt cx="281260" cy="1513490"/>
          </a:xfrm>
          <a:gradFill>
            <a:gsLst>
              <a:gs pos="100000">
                <a:srgbClr val="1068A7"/>
              </a:gs>
              <a:gs pos="0">
                <a:srgbClr val="01A9F2"/>
              </a:gs>
            </a:gsLst>
            <a:lin ang="13500000" scaled="0"/>
          </a:gradFill>
        </p:grpSpPr>
        <p:sp>
          <p:nvSpPr>
            <p:cNvPr id="76" name="Rectangle : coins arrondis 75">
              <a:extLst>
                <a:ext uri="{FF2B5EF4-FFF2-40B4-BE49-F238E27FC236}">
                  <a16:creationId xmlns:a16="http://schemas.microsoft.com/office/drawing/2014/main" id="{57D3B32E-F84C-3F33-CAF9-2640D705D399}"/>
                </a:ext>
              </a:extLst>
            </p:cNvPr>
            <p:cNvSpPr/>
            <p:nvPr/>
          </p:nvSpPr>
          <p:spPr>
            <a:xfrm>
              <a:off x="2842427" y="4783982"/>
              <a:ext cx="281260" cy="15134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30200" dist="127000" dir="135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rgbClr val="002060"/>
                </a:solidFill>
                <a:latin typeface="Avenir" panose="02000503020000020003" pitchFamily="2" charset="0"/>
              </a:endParaRPr>
            </a:p>
          </p:txBody>
        </p:sp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97183B7D-618A-CADE-ACF1-5848C8857814}"/>
                </a:ext>
              </a:extLst>
            </p:cNvPr>
            <p:cNvSpPr/>
            <p:nvPr/>
          </p:nvSpPr>
          <p:spPr>
            <a:xfrm>
              <a:off x="2842427" y="4783982"/>
              <a:ext cx="281260" cy="15134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60B8DA57-6B40-D670-D28A-F9FDA07FA0E5}"/>
              </a:ext>
            </a:extLst>
          </p:cNvPr>
          <p:cNvGrpSpPr/>
          <p:nvPr/>
        </p:nvGrpSpPr>
        <p:grpSpPr>
          <a:xfrm>
            <a:off x="-1723621" y="4771001"/>
            <a:ext cx="284400" cy="1519200"/>
            <a:chOff x="8788008" y="4682506"/>
            <a:chExt cx="284400" cy="1519200"/>
          </a:xfrm>
        </p:grpSpPr>
        <p:sp>
          <p:nvSpPr>
            <p:cNvPr id="104" name="Rectangle : coins arrondis 103">
              <a:extLst>
                <a:ext uri="{FF2B5EF4-FFF2-40B4-BE49-F238E27FC236}">
                  <a16:creationId xmlns:a16="http://schemas.microsoft.com/office/drawing/2014/main" id="{C9AC9D42-4B37-5CD6-46C0-E37439AC0A3E}"/>
                </a:ext>
              </a:extLst>
            </p:cNvPr>
            <p:cNvSpPr/>
            <p:nvPr/>
          </p:nvSpPr>
          <p:spPr>
            <a:xfrm>
              <a:off x="8788008" y="4682506"/>
              <a:ext cx="284400" cy="15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7E8ED">
                    <a:lumMod val="95000"/>
                  </a:srgbClr>
                </a:gs>
                <a:gs pos="100000">
                  <a:srgbClr val="E7E8ED"/>
                </a:gs>
              </a:gsLst>
              <a:lin ang="5400000" scaled="0"/>
            </a:gradFill>
            <a:ln>
              <a:noFill/>
            </a:ln>
            <a:effectLst>
              <a:innerShdw blurRad="50800" dist="127000" dir="2700000">
                <a:schemeClr val="bg1">
                  <a:lumMod val="9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5B8FDA15-3797-CD46-4F61-E8524086011D}"/>
                </a:ext>
              </a:extLst>
            </p:cNvPr>
            <p:cNvSpPr/>
            <p:nvPr/>
          </p:nvSpPr>
          <p:spPr>
            <a:xfrm>
              <a:off x="8788008" y="4682506"/>
              <a:ext cx="284400" cy="15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7E8ED">
                    <a:lumMod val="95000"/>
                    <a:alpha val="0"/>
                  </a:srgbClr>
                </a:gs>
                <a:gs pos="100000">
                  <a:srgbClr val="E7E8ED"/>
                </a:gs>
              </a:gsLst>
              <a:lin ang="13500000" scaled="0"/>
            </a:gradFill>
            <a:ln>
              <a:noFill/>
            </a:ln>
            <a:effectLst>
              <a:innerShdw blurRad="76200" dist="76200" dir="13500000">
                <a:srgbClr val="D0D2DC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058D5078-666A-F4E9-85BE-295D79B35A51}"/>
              </a:ext>
            </a:extLst>
          </p:cNvPr>
          <p:cNvGrpSpPr/>
          <p:nvPr/>
        </p:nvGrpSpPr>
        <p:grpSpPr>
          <a:xfrm>
            <a:off x="-957695" y="5323952"/>
            <a:ext cx="281260" cy="960539"/>
            <a:chOff x="2842427" y="4783982"/>
            <a:chExt cx="281260" cy="1513490"/>
          </a:xfrm>
          <a:gradFill>
            <a:gsLst>
              <a:gs pos="100000">
                <a:schemeClr val="accent2"/>
              </a:gs>
              <a:gs pos="0">
                <a:srgbClr val="8D22B2"/>
              </a:gs>
            </a:gsLst>
            <a:lin ang="13500000" scaled="0"/>
          </a:gradFill>
          <a:effectLst>
            <a:outerShdw blurRad="50800" dist="63500" dir="2700000" algn="tl" rotWithShape="0">
              <a:srgbClr val="BBBDC6">
                <a:alpha val="40000"/>
              </a:srgbClr>
            </a:outerShdw>
          </a:effectLst>
        </p:grpSpPr>
        <p:sp>
          <p:nvSpPr>
            <p:cNvPr id="110" name="Rectangle : coins arrondis 109">
              <a:extLst>
                <a:ext uri="{FF2B5EF4-FFF2-40B4-BE49-F238E27FC236}">
                  <a16:creationId xmlns:a16="http://schemas.microsoft.com/office/drawing/2014/main" id="{26FC9312-ABD0-4D70-D513-F17DEA9CA229}"/>
                </a:ext>
              </a:extLst>
            </p:cNvPr>
            <p:cNvSpPr/>
            <p:nvPr/>
          </p:nvSpPr>
          <p:spPr>
            <a:xfrm>
              <a:off x="2842427" y="4783982"/>
              <a:ext cx="281260" cy="15134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330200" dist="127000" dir="135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>
                <a:solidFill>
                  <a:srgbClr val="002060"/>
                </a:solidFill>
                <a:latin typeface="Avenir" panose="02000503020000020003" pitchFamily="2" charset="0"/>
              </a:endParaRPr>
            </a:p>
          </p:txBody>
        </p:sp>
        <p:sp>
          <p:nvSpPr>
            <p:cNvPr id="111" name="Rectangle : coins arrondis 110">
              <a:extLst>
                <a:ext uri="{FF2B5EF4-FFF2-40B4-BE49-F238E27FC236}">
                  <a16:creationId xmlns:a16="http://schemas.microsoft.com/office/drawing/2014/main" id="{941992FA-0183-B04D-59F8-D52CA8C1FE01}"/>
                </a:ext>
              </a:extLst>
            </p:cNvPr>
            <p:cNvSpPr/>
            <p:nvPr/>
          </p:nvSpPr>
          <p:spPr>
            <a:xfrm>
              <a:off x="2842427" y="4783982"/>
              <a:ext cx="281260" cy="15134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6BBE8504-607A-07EB-0E8F-C7E2B4D11FA3}"/>
              </a:ext>
            </a:extLst>
          </p:cNvPr>
          <p:cNvGrpSpPr>
            <a:grpSpLocks/>
          </p:cNvGrpSpPr>
          <p:nvPr/>
        </p:nvGrpSpPr>
        <p:grpSpPr>
          <a:xfrm>
            <a:off x="-2105271" y="4771001"/>
            <a:ext cx="284400" cy="1538565"/>
            <a:chOff x="3169049" y="2219015"/>
            <a:chExt cx="2700001" cy="2700000"/>
          </a:xfrm>
        </p:grpSpPr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CFF21260-F6CC-DD2B-1EA2-A9AA1B6A4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69049" y="2219015"/>
              <a:ext cx="2700001" cy="2700000"/>
            </a:xfrm>
            <a:prstGeom prst="roundRect">
              <a:avLst>
                <a:gd name="adj" fmla="val 49396"/>
              </a:avLst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258A0695-A1F6-DC19-3706-5C4804953A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69049" y="2219015"/>
              <a:ext cx="2700001" cy="2700000"/>
            </a:xfrm>
            <a:prstGeom prst="roundRect">
              <a:avLst>
                <a:gd name="adj" fmla="val 50000"/>
              </a:avLst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54" name="Groupe 153">
            <a:extLst>
              <a:ext uri="{FF2B5EF4-FFF2-40B4-BE49-F238E27FC236}">
                <a16:creationId xmlns:a16="http://schemas.microsoft.com/office/drawing/2014/main" id="{E784D503-4A5B-0695-BD8E-A4C660590F9C}"/>
              </a:ext>
            </a:extLst>
          </p:cNvPr>
          <p:cNvGrpSpPr/>
          <p:nvPr/>
        </p:nvGrpSpPr>
        <p:grpSpPr>
          <a:xfrm>
            <a:off x="-639837" y="5370058"/>
            <a:ext cx="291290" cy="914433"/>
            <a:chOff x="5265979" y="4834184"/>
            <a:chExt cx="291290" cy="1555032"/>
          </a:xfrm>
          <a:effectLst/>
        </p:grpSpPr>
        <p:sp>
          <p:nvSpPr>
            <p:cNvPr id="152" name="Ellipse 120">
              <a:extLst>
                <a:ext uri="{FF2B5EF4-FFF2-40B4-BE49-F238E27FC236}">
                  <a16:creationId xmlns:a16="http://schemas.microsoft.com/office/drawing/2014/main" id="{502B2C0C-7A43-BFAC-0616-C94200CD3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65979" y="4834184"/>
              <a:ext cx="284400" cy="1538566"/>
            </a:xfrm>
            <a:prstGeom prst="roundRect">
              <a:avLst>
                <a:gd name="adj" fmla="val 49396"/>
              </a:avLst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 : coins arrondis 150">
              <a:extLst>
                <a:ext uri="{FF2B5EF4-FFF2-40B4-BE49-F238E27FC236}">
                  <a16:creationId xmlns:a16="http://schemas.microsoft.com/office/drawing/2014/main" id="{A4796DCA-16B4-EEB3-2F16-B320ABD4B09D}"/>
                </a:ext>
              </a:extLst>
            </p:cNvPr>
            <p:cNvSpPr/>
            <p:nvPr/>
          </p:nvSpPr>
          <p:spPr>
            <a:xfrm>
              <a:off x="5272869" y="4850650"/>
              <a:ext cx="284400" cy="153856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8D22B2"/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C5FDFBF4-5A58-CB52-2193-2ADBF1AA4E76}"/>
              </a:ext>
            </a:extLst>
          </p:cNvPr>
          <p:cNvGrpSpPr/>
          <p:nvPr/>
        </p:nvGrpSpPr>
        <p:grpSpPr>
          <a:xfrm>
            <a:off x="-2541731" y="4771246"/>
            <a:ext cx="284400" cy="1538320"/>
            <a:chOff x="9018668" y="4663386"/>
            <a:chExt cx="284400" cy="1538320"/>
          </a:xfrm>
        </p:grpSpPr>
        <p:sp>
          <p:nvSpPr>
            <p:cNvPr id="156" name="Rectangle : coins arrondis 155">
              <a:extLst>
                <a:ext uri="{FF2B5EF4-FFF2-40B4-BE49-F238E27FC236}">
                  <a16:creationId xmlns:a16="http://schemas.microsoft.com/office/drawing/2014/main" id="{18CB35C7-2021-2054-8BC4-577D295A2D70}"/>
                </a:ext>
              </a:extLst>
            </p:cNvPr>
            <p:cNvSpPr/>
            <p:nvPr/>
          </p:nvSpPr>
          <p:spPr>
            <a:xfrm>
              <a:off x="9018668" y="4682506"/>
              <a:ext cx="284400" cy="15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7E8ED">
                    <a:lumMod val="95000"/>
                  </a:srgbClr>
                </a:gs>
                <a:gs pos="100000">
                  <a:srgbClr val="E7E8ED"/>
                </a:gs>
              </a:gsLst>
              <a:lin ang="5400000" scaled="0"/>
            </a:gradFill>
            <a:ln>
              <a:noFill/>
            </a:ln>
            <a:effectLst>
              <a:innerShdw blurRad="50800" dist="127000" dir="2700000">
                <a:schemeClr val="bg1">
                  <a:lumMod val="95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Rectangle : coins arrondis 156">
              <a:extLst>
                <a:ext uri="{FF2B5EF4-FFF2-40B4-BE49-F238E27FC236}">
                  <a16:creationId xmlns:a16="http://schemas.microsoft.com/office/drawing/2014/main" id="{24F06017-DF7B-2462-3F8E-C62D5B250F32}"/>
                </a:ext>
              </a:extLst>
            </p:cNvPr>
            <p:cNvSpPr/>
            <p:nvPr/>
          </p:nvSpPr>
          <p:spPr>
            <a:xfrm>
              <a:off x="9018668" y="4663386"/>
              <a:ext cx="284400" cy="15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7E8ED">
                    <a:lumMod val="95000"/>
                    <a:alpha val="0"/>
                  </a:srgbClr>
                </a:gs>
                <a:gs pos="100000">
                  <a:srgbClr val="E7E8ED"/>
                </a:gs>
              </a:gsLst>
              <a:lin ang="13500000" scaled="0"/>
            </a:gradFill>
            <a:ln>
              <a:noFill/>
            </a:ln>
            <a:effectLst>
              <a:innerShdw blurRad="76200" dist="76200" dir="13500000">
                <a:srgbClr val="D0D2DC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34" name="Groupe 433">
            <a:extLst>
              <a:ext uri="{FF2B5EF4-FFF2-40B4-BE49-F238E27FC236}">
                <a16:creationId xmlns:a16="http://schemas.microsoft.com/office/drawing/2014/main" id="{00C32E00-02FD-A07E-30C5-EA2B11522B05}"/>
              </a:ext>
            </a:extLst>
          </p:cNvPr>
          <p:cNvGrpSpPr/>
          <p:nvPr/>
        </p:nvGrpSpPr>
        <p:grpSpPr>
          <a:xfrm>
            <a:off x="2307455" y="4552137"/>
            <a:ext cx="3146195" cy="2071180"/>
            <a:chOff x="2392565" y="4501501"/>
            <a:chExt cx="3146195" cy="2071180"/>
          </a:xfrm>
        </p:grpSpPr>
        <p:graphicFrame>
          <p:nvGraphicFramePr>
            <p:cNvPr id="430" name="Graphique 429">
              <a:extLst>
                <a:ext uri="{FF2B5EF4-FFF2-40B4-BE49-F238E27FC236}">
                  <a16:creationId xmlns:a16="http://schemas.microsoft.com/office/drawing/2014/main" id="{1B5F32F8-FCD7-B470-9466-0D46D9717B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63497275"/>
                </p:ext>
              </p:extLst>
            </p:nvPr>
          </p:nvGraphicFramePr>
          <p:xfrm>
            <a:off x="2392565" y="4501501"/>
            <a:ext cx="3146195" cy="2071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31" name="ZoneTexte 430">
              <a:extLst>
                <a:ext uri="{FF2B5EF4-FFF2-40B4-BE49-F238E27FC236}">
                  <a16:creationId xmlns:a16="http://schemas.microsoft.com/office/drawing/2014/main" id="{A33524A7-6C4C-FB5A-FFD0-B64FFA338A9D}"/>
                </a:ext>
              </a:extLst>
            </p:cNvPr>
            <p:cNvSpPr txBox="1"/>
            <p:nvPr/>
          </p:nvSpPr>
          <p:spPr>
            <a:xfrm>
              <a:off x="3548510" y="5370058"/>
              <a:ext cx="888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1068A7"/>
                  </a:solidFill>
                  <a:latin typeface="Avenir" panose="02000503020000020003" pitchFamily="2" charset="0"/>
                </a:rPr>
                <a:t>36 %</a:t>
              </a:r>
            </a:p>
          </p:txBody>
        </p:sp>
      </p:grpSp>
      <p:grpSp>
        <p:nvGrpSpPr>
          <p:cNvPr id="435" name="Groupe 434">
            <a:extLst>
              <a:ext uri="{FF2B5EF4-FFF2-40B4-BE49-F238E27FC236}">
                <a16:creationId xmlns:a16="http://schemas.microsoft.com/office/drawing/2014/main" id="{B91DC44D-8D47-B98E-8C1E-7DB3F0CE8634}"/>
              </a:ext>
            </a:extLst>
          </p:cNvPr>
          <p:cNvGrpSpPr/>
          <p:nvPr/>
        </p:nvGrpSpPr>
        <p:grpSpPr>
          <a:xfrm>
            <a:off x="6737316" y="4562195"/>
            <a:ext cx="3146195" cy="2071180"/>
            <a:chOff x="5345629" y="4511558"/>
            <a:chExt cx="3146195" cy="2071180"/>
          </a:xfrm>
        </p:grpSpPr>
        <p:graphicFrame>
          <p:nvGraphicFramePr>
            <p:cNvPr id="432" name="Graphique 431">
              <a:extLst>
                <a:ext uri="{FF2B5EF4-FFF2-40B4-BE49-F238E27FC236}">
                  <a16:creationId xmlns:a16="http://schemas.microsoft.com/office/drawing/2014/main" id="{E12EF106-195F-8A1A-D46A-ABC2589A21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157762"/>
                </p:ext>
              </p:extLst>
            </p:nvPr>
          </p:nvGraphicFramePr>
          <p:xfrm>
            <a:off x="5345629" y="4511558"/>
            <a:ext cx="3146195" cy="2071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433" name="ZoneTexte 432">
              <a:extLst>
                <a:ext uri="{FF2B5EF4-FFF2-40B4-BE49-F238E27FC236}">
                  <a16:creationId xmlns:a16="http://schemas.microsoft.com/office/drawing/2014/main" id="{B01205E6-7197-79D0-6825-43F27130750C}"/>
                </a:ext>
              </a:extLst>
            </p:cNvPr>
            <p:cNvSpPr txBox="1"/>
            <p:nvPr/>
          </p:nvSpPr>
          <p:spPr>
            <a:xfrm>
              <a:off x="6523016" y="5306258"/>
              <a:ext cx="888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rgbClr val="8D22B2"/>
                  </a:solidFill>
                  <a:latin typeface="Avenir" panose="02000503020000020003" pitchFamily="2" charset="0"/>
                </a:rPr>
                <a:t>43 %</a:t>
              </a:r>
            </a:p>
          </p:txBody>
        </p:sp>
      </p:grpSp>
      <p:sp>
        <p:nvSpPr>
          <p:cNvPr id="436" name="ZoneTexte 435">
            <a:extLst>
              <a:ext uri="{FF2B5EF4-FFF2-40B4-BE49-F238E27FC236}">
                <a16:creationId xmlns:a16="http://schemas.microsoft.com/office/drawing/2014/main" id="{92A270CB-4D8B-9AE5-645B-B4B61463A48B}"/>
              </a:ext>
            </a:extLst>
          </p:cNvPr>
          <p:cNvSpPr txBox="1"/>
          <p:nvPr/>
        </p:nvSpPr>
        <p:spPr>
          <a:xfrm>
            <a:off x="9471682" y="5401783"/>
            <a:ext cx="2156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8D22B2"/>
                </a:solidFill>
                <a:latin typeface="Avenir Light" panose="020B0402020203020204" pitchFamily="34" charset="77"/>
              </a:rPr>
              <a:t>ALIMENTATION</a:t>
            </a:r>
            <a:r>
              <a:rPr lang="fr-FR" sz="1200" b="1" dirty="0">
                <a:solidFill>
                  <a:srgbClr val="8D22B2"/>
                </a:solidFill>
                <a:latin typeface="Avenir Light" panose="020B0402020203020204" pitchFamily="34" charset="77"/>
              </a:rPr>
              <a:t> HUMAINE </a:t>
            </a:r>
          </a:p>
        </p:txBody>
      </p:sp>
      <p:sp>
        <p:nvSpPr>
          <p:cNvPr id="437" name="ZoneTexte 436">
            <a:extLst>
              <a:ext uri="{FF2B5EF4-FFF2-40B4-BE49-F238E27FC236}">
                <a16:creationId xmlns:a16="http://schemas.microsoft.com/office/drawing/2014/main" id="{CB9ABCD2-627F-10E1-42A6-33F7C942028B}"/>
              </a:ext>
            </a:extLst>
          </p:cNvPr>
          <p:cNvSpPr txBox="1"/>
          <p:nvPr/>
        </p:nvSpPr>
        <p:spPr>
          <a:xfrm>
            <a:off x="667014" y="5401783"/>
            <a:ext cx="2122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1068A7"/>
                </a:solidFill>
                <a:latin typeface="Avenir Light" panose="020B0402020203020204" pitchFamily="34" charset="77"/>
              </a:rPr>
              <a:t>ALIMENTATION</a:t>
            </a:r>
            <a:r>
              <a:rPr lang="fr-FR" sz="1200" b="1" dirty="0">
                <a:solidFill>
                  <a:srgbClr val="1068A7"/>
                </a:solidFill>
                <a:latin typeface="Avenir Light" panose="020B0402020203020204" pitchFamily="34" charset="77"/>
              </a:rPr>
              <a:t> ANIMALE </a:t>
            </a:r>
          </a:p>
        </p:txBody>
      </p:sp>
      <p:grpSp>
        <p:nvGrpSpPr>
          <p:cNvPr id="438" name="Groupe 437">
            <a:extLst>
              <a:ext uri="{FF2B5EF4-FFF2-40B4-BE49-F238E27FC236}">
                <a16:creationId xmlns:a16="http://schemas.microsoft.com/office/drawing/2014/main" id="{269F2E62-B1A6-C4E2-59F5-0D8173E1A7B8}"/>
              </a:ext>
            </a:extLst>
          </p:cNvPr>
          <p:cNvGrpSpPr/>
          <p:nvPr/>
        </p:nvGrpSpPr>
        <p:grpSpPr>
          <a:xfrm>
            <a:off x="10988" y="0"/>
            <a:ext cx="481091" cy="6858000"/>
            <a:chOff x="35636" y="3019"/>
            <a:chExt cx="481091" cy="6858000"/>
          </a:xfrm>
        </p:grpSpPr>
        <p:cxnSp>
          <p:nvCxnSpPr>
            <p:cNvPr id="439" name="Connecteur droit 438">
              <a:extLst>
                <a:ext uri="{FF2B5EF4-FFF2-40B4-BE49-F238E27FC236}">
                  <a16:creationId xmlns:a16="http://schemas.microsoft.com/office/drawing/2014/main" id="{CE696731-08E4-D7FA-70DF-AD9D2389C287}"/>
                </a:ext>
              </a:extLst>
            </p:cNvPr>
            <p:cNvCxnSpPr>
              <a:cxnSpLocks/>
            </p:cNvCxnSpPr>
            <p:nvPr/>
          </p:nvCxnSpPr>
          <p:spPr>
            <a:xfrm>
              <a:off x="277791" y="868101"/>
              <a:ext cx="0" cy="599291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0" name="Image 439">
              <a:extLst>
                <a:ext uri="{FF2B5EF4-FFF2-40B4-BE49-F238E27FC236}">
                  <a16:creationId xmlns:a16="http://schemas.microsoft.com/office/drawing/2014/main" id="{833571D4-E2A0-FBC5-DB7E-B1EBBD17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biLevel thresh="25000"/>
            </a:blip>
            <a:stretch>
              <a:fillRect/>
            </a:stretch>
          </p:blipFill>
          <p:spPr>
            <a:xfrm>
              <a:off x="35636" y="328879"/>
              <a:ext cx="481091" cy="47556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cxnSp>
          <p:nvCxnSpPr>
            <p:cNvPr id="441" name="Connecteur droit 440">
              <a:extLst>
                <a:ext uri="{FF2B5EF4-FFF2-40B4-BE49-F238E27FC236}">
                  <a16:creationId xmlns:a16="http://schemas.microsoft.com/office/drawing/2014/main" id="{45102CB3-FF01-00BB-9E94-075795EA1804}"/>
                </a:ext>
              </a:extLst>
            </p:cNvPr>
            <p:cNvCxnSpPr>
              <a:cxnSpLocks/>
            </p:cNvCxnSpPr>
            <p:nvPr/>
          </p:nvCxnSpPr>
          <p:spPr>
            <a:xfrm>
              <a:off x="276182" y="3019"/>
              <a:ext cx="0" cy="26219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2" name="Titre 1">
            <a:extLst>
              <a:ext uri="{FF2B5EF4-FFF2-40B4-BE49-F238E27FC236}">
                <a16:creationId xmlns:a16="http://schemas.microsoft.com/office/drawing/2014/main" id="{DCF5B7B9-1FD2-40F5-7292-AC2047376AC8}"/>
              </a:ext>
            </a:extLst>
          </p:cNvPr>
          <p:cNvSpPr txBox="1">
            <a:spLocks/>
          </p:cNvSpPr>
          <p:nvPr/>
        </p:nvSpPr>
        <p:spPr>
          <a:xfrm>
            <a:off x="605962" y="399406"/>
            <a:ext cx="11293430" cy="32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b="1" spc="300" dirty="0">
                <a:solidFill>
                  <a:schemeClr val="bg1"/>
                </a:solidFill>
                <a:latin typeface="Avenir Heavy" panose="02000503020000020003" pitchFamily="2" charset="0"/>
              </a:rPr>
              <a:t>L’UTILISATION DES CÉRÉALES</a:t>
            </a:r>
          </a:p>
        </p:txBody>
      </p:sp>
      <p:sp>
        <p:nvSpPr>
          <p:cNvPr id="443" name="ZoneTexte 442">
            <a:extLst>
              <a:ext uri="{FF2B5EF4-FFF2-40B4-BE49-F238E27FC236}">
                <a16:creationId xmlns:a16="http://schemas.microsoft.com/office/drawing/2014/main" id="{D8E7113B-8888-EE6C-B1F0-DA8283FAE5C8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46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00104 0.286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EA467A84-538F-6F3F-B3FD-F717A43573E2}"/>
              </a:ext>
            </a:extLst>
          </p:cNvPr>
          <p:cNvSpPr txBox="1">
            <a:spLocks/>
          </p:cNvSpPr>
          <p:nvPr/>
        </p:nvSpPr>
        <p:spPr>
          <a:xfrm>
            <a:off x="7499272" y="1063196"/>
            <a:ext cx="4640264" cy="390734"/>
          </a:xfrm>
          <a:prstGeom prst="round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100" b="1" spc="300" dirty="0">
                <a:solidFill>
                  <a:srgbClr val="002060"/>
                </a:solidFill>
                <a:latin typeface="Avenir Black" panose="02000503020000020003" pitchFamily="2" charset="0"/>
              </a:rPr>
              <a:t>FOOD AND AGRICULTURE ORGANIZATION OF THE UNITED NATIONS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BAC680BB-EE0E-B348-CAEA-23C15F6E4775}"/>
              </a:ext>
            </a:extLst>
          </p:cNvPr>
          <p:cNvSpPr txBox="1">
            <a:spLocks/>
          </p:cNvSpPr>
          <p:nvPr/>
        </p:nvSpPr>
        <p:spPr>
          <a:xfrm>
            <a:off x="241297" y="1105166"/>
            <a:ext cx="1458466" cy="312585"/>
          </a:xfrm>
          <a:prstGeom prst="round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200" b="1" spc="300" dirty="0">
                <a:solidFill>
                  <a:srgbClr val="034688"/>
                </a:solidFill>
                <a:latin typeface="Avenir Light" panose="020B0402020203020204" pitchFamily="34" charset="77"/>
              </a:rPr>
              <a:t>OBJECTIFS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2B6BA94-806E-34B4-8B57-A8BD11D68EC6}"/>
              </a:ext>
            </a:extLst>
          </p:cNvPr>
          <p:cNvGrpSpPr/>
          <p:nvPr/>
        </p:nvGrpSpPr>
        <p:grpSpPr>
          <a:xfrm>
            <a:off x="414927" y="2700948"/>
            <a:ext cx="2571714" cy="2581466"/>
            <a:chOff x="525622" y="2682363"/>
            <a:chExt cx="2571714" cy="2581466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87283DA-77B0-C13A-898C-709673E9E3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622" y="2682363"/>
              <a:ext cx="2571714" cy="2581466"/>
              <a:chOff x="1247614" y="2219015"/>
              <a:chExt cx="2700001" cy="271024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27FC1159-ECC4-D38A-ED59-CDB76E9D7A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36771CB-EBF0-BEDB-AD03-FB00DB2ABF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BFA52B5-8EB5-3E9C-21D7-731D94351086}"/>
                </a:ext>
              </a:extLst>
            </p:cNvPr>
            <p:cNvSpPr txBox="1"/>
            <p:nvPr/>
          </p:nvSpPr>
          <p:spPr>
            <a:xfrm>
              <a:off x="748586" y="3209108"/>
              <a:ext cx="2125785" cy="15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600" dirty="0">
                  <a:solidFill>
                    <a:srgbClr val="002060"/>
                  </a:solidFill>
                  <a:latin typeface="Avenir" panose="02000503020000020003" pitchFamily="2" charset="0"/>
                </a:rPr>
                <a:t>Étude de grande ampleur sur la sous-nutrition dans le monde. 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3DD6FB1-E0F2-F975-B061-0D658A7286FA}"/>
              </a:ext>
            </a:extLst>
          </p:cNvPr>
          <p:cNvGrpSpPr/>
          <p:nvPr/>
        </p:nvGrpSpPr>
        <p:grpSpPr>
          <a:xfrm>
            <a:off x="3372208" y="2700948"/>
            <a:ext cx="2571714" cy="2581466"/>
            <a:chOff x="525622" y="2682363"/>
            <a:chExt cx="2571714" cy="2581466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9EB4FAE-1120-4B0D-1A67-6B533A8ABB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622" y="2682363"/>
              <a:ext cx="2571714" cy="2581466"/>
              <a:chOff x="1247614" y="2219015"/>
              <a:chExt cx="2700001" cy="2710240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FAE665A5-FCBA-526D-192B-70112F5A4A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1686C76-0C5E-ADBE-AB92-16A0031B70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4EA4E068-1D3C-DDA9-E0CC-191FF4A6530C}"/>
                </a:ext>
              </a:extLst>
            </p:cNvPr>
            <p:cNvSpPr txBox="1"/>
            <p:nvPr/>
          </p:nvSpPr>
          <p:spPr>
            <a:xfrm>
              <a:off x="748586" y="3393774"/>
              <a:ext cx="2125785" cy="116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600" dirty="0">
                  <a:solidFill>
                    <a:srgbClr val="002060"/>
                  </a:solidFill>
                  <a:latin typeface="Avenir" panose="02000503020000020003" pitchFamily="2" charset="0"/>
                </a:rPr>
                <a:t>Déterminer les causes de la faim dans le monde.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6F1BE24-4069-CABD-39BB-6A9BA4E87C85}"/>
              </a:ext>
            </a:extLst>
          </p:cNvPr>
          <p:cNvGrpSpPr/>
          <p:nvPr/>
        </p:nvGrpSpPr>
        <p:grpSpPr>
          <a:xfrm>
            <a:off x="6329489" y="2700948"/>
            <a:ext cx="2571714" cy="2581466"/>
            <a:chOff x="525622" y="2682363"/>
            <a:chExt cx="2571714" cy="2581466"/>
          </a:xfrm>
        </p:grpSpPr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441C85B3-39FF-C9B6-1046-CF096395F6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622" y="2682363"/>
              <a:ext cx="2571714" cy="2581466"/>
              <a:chOff x="1247614" y="2219015"/>
              <a:chExt cx="2700001" cy="271024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CC14451-7C15-9409-80B3-E2D8C9BD61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774554C6-BC93-B448-6230-0D7480A2FA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C624E5E-EDDA-B9DE-46D0-E182A52B299D}"/>
                </a:ext>
              </a:extLst>
            </p:cNvPr>
            <p:cNvSpPr txBox="1"/>
            <p:nvPr/>
          </p:nvSpPr>
          <p:spPr>
            <a:xfrm>
              <a:off x="748586" y="3209108"/>
              <a:ext cx="2125785" cy="15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600" dirty="0">
                  <a:solidFill>
                    <a:srgbClr val="002060"/>
                  </a:solidFill>
                  <a:latin typeface="Avenir Book" panose="02000503020000020003" pitchFamily="2" charset="0"/>
                </a:rPr>
                <a:t>Mettre en avant les pays les plus concernés par la sous-nutrition. 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E5820B9-111F-F706-C455-81D6B67CCAA6}"/>
              </a:ext>
            </a:extLst>
          </p:cNvPr>
          <p:cNvGrpSpPr/>
          <p:nvPr/>
        </p:nvGrpSpPr>
        <p:grpSpPr>
          <a:xfrm>
            <a:off x="9286771" y="2700948"/>
            <a:ext cx="2571714" cy="2581466"/>
            <a:chOff x="525622" y="2682363"/>
            <a:chExt cx="2571714" cy="2581466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62A5FDB5-D65C-01BD-0F28-65E910CF21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5622" y="2682363"/>
              <a:ext cx="2571714" cy="2581466"/>
              <a:chOff x="1247614" y="2219015"/>
              <a:chExt cx="2700001" cy="2710240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9B6F4F7-FEF9-B022-1275-43106882C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79F40EA-C9FA-8CB8-645B-4938FDB356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596D6125-0E69-C38F-9658-43606E55FF1C}"/>
                </a:ext>
              </a:extLst>
            </p:cNvPr>
            <p:cNvSpPr txBox="1"/>
            <p:nvPr/>
          </p:nvSpPr>
          <p:spPr>
            <a:xfrm>
              <a:off x="748586" y="3024442"/>
              <a:ext cx="2125785" cy="190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600" dirty="0">
                  <a:solidFill>
                    <a:srgbClr val="002060"/>
                  </a:solidFill>
                  <a:latin typeface="Avenir Book" panose="02000503020000020003" pitchFamily="2" charset="0"/>
                </a:rPr>
                <a:t>Exploitation de plusieurs fichiers afin d’en faire une base de données dédiée à l’étude.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7B00452-894D-4548-ECD9-2B9D567C6E15}"/>
              </a:ext>
            </a:extLst>
          </p:cNvPr>
          <p:cNvGrpSpPr/>
          <p:nvPr/>
        </p:nvGrpSpPr>
        <p:grpSpPr>
          <a:xfrm>
            <a:off x="1340783" y="1889197"/>
            <a:ext cx="720000" cy="720000"/>
            <a:chOff x="1084489" y="1930648"/>
            <a:chExt cx="2033849" cy="1114533"/>
          </a:xfrm>
          <a:gradFill flip="none" rotWithShape="1">
            <a:gsLst>
              <a:gs pos="50000">
                <a:srgbClr val="E7E8ED"/>
              </a:gs>
              <a:gs pos="100000">
                <a:srgbClr val="A1A5B9"/>
              </a:gs>
              <a:gs pos="1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11" name="Rectangle : coins arrondis 15">
              <a:extLst>
                <a:ext uri="{FF2B5EF4-FFF2-40B4-BE49-F238E27FC236}">
                  <a16:creationId xmlns:a16="http://schemas.microsoft.com/office/drawing/2014/main" id="{D490DE5A-3484-895D-35FD-518751760260}"/>
                </a:ext>
              </a:extLst>
            </p:cNvPr>
            <p:cNvSpPr/>
            <p:nvPr/>
          </p:nvSpPr>
          <p:spPr>
            <a:xfrm>
              <a:off x="1090246" y="1930648"/>
              <a:ext cx="2028092" cy="111453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0" h="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 : coins arrondis 16">
              <a:extLst>
                <a:ext uri="{FF2B5EF4-FFF2-40B4-BE49-F238E27FC236}">
                  <a16:creationId xmlns:a16="http://schemas.microsoft.com/office/drawing/2014/main" id="{ADEEE479-864D-E013-B57A-34120B5313A9}"/>
                </a:ext>
              </a:extLst>
            </p:cNvPr>
            <p:cNvSpPr/>
            <p:nvPr/>
          </p:nvSpPr>
          <p:spPr>
            <a:xfrm>
              <a:off x="1084489" y="1930648"/>
              <a:ext cx="2028092" cy="111453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8" name="Rectangle : coins arrondis 16">
            <a:extLst>
              <a:ext uri="{FF2B5EF4-FFF2-40B4-BE49-F238E27FC236}">
                <a16:creationId xmlns:a16="http://schemas.microsoft.com/office/drawing/2014/main" id="{40C7E0A3-1C3B-8487-59D2-7B9D03F0126F}"/>
              </a:ext>
            </a:extLst>
          </p:cNvPr>
          <p:cNvSpPr/>
          <p:nvPr/>
        </p:nvSpPr>
        <p:spPr>
          <a:xfrm>
            <a:off x="4299082" y="1907886"/>
            <a:ext cx="717962" cy="720000"/>
          </a:xfrm>
          <a:prstGeom prst="ellipse">
            <a:avLst/>
          </a:prstGeom>
          <a:gradFill flip="none" rotWithShape="1">
            <a:gsLst>
              <a:gs pos="50000">
                <a:srgbClr val="E7E8ED"/>
              </a:gs>
              <a:gs pos="100000">
                <a:srgbClr val="A1A5B9"/>
              </a:gs>
              <a:gs pos="1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4000" dist="190500" dir="13500000" algn="tl" rotWithShape="0">
              <a:schemeClr val="bg1">
                <a:alpha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0" h="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BE0371A0-ABDD-89FB-0E55-EE85C3DE4B2E}"/>
              </a:ext>
            </a:extLst>
          </p:cNvPr>
          <p:cNvGrpSpPr/>
          <p:nvPr/>
        </p:nvGrpSpPr>
        <p:grpSpPr>
          <a:xfrm>
            <a:off x="7255345" y="1889197"/>
            <a:ext cx="720000" cy="720000"/>
            <a:chOff x="1084489" y="1930648"/>
            <a:chExt cx="2033849" cy="1114533"/>
          </a:xfrm>
          <a:gradFill flip="none" rotWithShape="1">
            <a:gsLst>
              <a:gs pos="50000">
                <a:srgbClr val="E7E8ED"/>
              </a:gs>
              <a:gs pos="100000">
                <a:srgbClr val="A1A5B9"/>
              </a:gs>
              <a:gs pos="1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44" name="Rectangle : coins arrondis 15">
              <a:extLst>
                <a:ext uri="{FF2B5EF4-FFF2-40B4-BE49-F238E27FC236}">
                  <a16:creationId xmlns:a16="http://schemas.microsoft.com/office/drawing/2014/main" id="{A386C550-9F90-6126-A840-BB5D4B6C2748}"/>
                </a:ext>
              </a:extLst>
            </p:cNvPr>
            <p:cNvSpPr/>
            <p:nvPr/>
          </p:nvSpPr>
          <p:spPr>
            <a:xfrm>
              <a:off x="1090246" y="1930648"/>
              <a:ext cx="2028092" cy="111453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0" h="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6" name="Rectangle : coins arrondis 16">
              <a:extLst>
                <a:ext uri="{FF2B5EF4-FFF2-40B4-BE49-F238E27FC236}">
                  <a16:creationId xmlns:a16="http://schemas.microsoft.com/office/drawing/2014/main" id="{7D4025E5-1A07-0F0F-5D08-7C07DA1F2A1B}"/>
                </a:ext>
              </a:extLst>
            </p:cNvPr>
            <p:cNvSpPr/>
            <p:nvPr/>
          </p:nvSpPr>
          <p:spPr>
            <a:xfrm>
              <a:off x="1084489" y="1930648"/>
              <a:ext cx="2028092" cy="111453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A1507EB4-9D5D-4DEF-2B22-63E05575975C}"/>
              </a:ext>
            </a:extLst>
          </p:cNvPr>
          <p:cNvGrpSpPr/>
          <p:nvPr/>
        </p:nvGrpSpPr>
        <p:grpSpPr>
          <a:xfrm>
            <a:off x="10212627" y="1934722"/>
            <a:ext cx="720000" cy="720000"/>
            <a:chOff x="1084489" y="1930648"/>
            <a:chExt cx="2033849" cy="1114533"/>
          </a:xfrm>
          <a:gradFill flip="none" rotWithShape="1">
            <a:gsLst>
              <a:gs pos="50000">
                <a:srgbClr val="E7E8ED"/>
              </a:gs>
              <a:gs pos="100000">
                <a:srgbClr val="A1A5B9"/>
              </a:gs>
              <a:gs pos="1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48" name="Rectangle : coins arrondis 15">
              <a:extLst>
                <a:ext uri="{FF2B5EF4-FFF2-40B4-BE49-F238E27FC236}">
                  <a16:creationId xmlns:a16="http://schemas.microsoft.com/office/drawing/2014/main" id="{282AC381-CF65-2DE3-2501-C08856D1998A}"/>
                </a:ext>
              </a:extLst>
            </p:cNvPr>
            <p:cNvSpPr/>
            <p:nvPr/>
          </p:nvSpPr>
          <p:spPr>
            <a:xfrm>
              <a:off x="1090246" y="1930648"/>
              <a:ext cx="2028092" cy="111453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0" h="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Rectangle : coins arrondis 16">
              <a:extLst>
                <a:ext uri="{FF2B5EF4-FFF2-40B4-BE49-F238E27FC236}">
                  <a16:creationId xmlns:a16="http://schemas.microsoft.com/office/drawing/2014/main" id="{E06A8B94-C6D5-0EBB-EA16-E3A1F4921699}"/>
                </a:ext>
              </a:extLst>
            </p:cNvPr>
            <p:cNvSpPr/>
            <p:nvPr/>
          </p:nvSpPr>
          <p:spPr>
            <a:xfrm>
              <a:off x="1084489" y="1930648"/>
              <a:ext cx="2028092" cy="111453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90500" dir="13500000" algn="tl" rotWithShape="0">
                <a:schemeClr val="bg1">
                  <a:alpha val="75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0" h="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aphique 57" descr="Graphique à barres avec un remplissage uni">
            <a:extLst>
              <a:ext uri="{FF2B5EF4-FFF2-40B4-BE49-F238E27FC236}">
                <a16:creationId xmlns:a16="http://schemas.microsoft.com/office/drawing/2014/main" id="{E1A9AD04-3398-9B98-C8C6-49B329C80167}"/>
              </a:ext>
            </a:extLst>
          </p:cNvPr>
          <p:cNvGrpSpPr/>
          <p:nvPr/>
        </p:nvGrpSpPr>
        <p:grpSpPr>
          <a:xfrm>
            <a:off x="1507224" y="2056657"/>
            <a:ext cx="385078" cy="385078"/>
            <a:chOff x="1507224" y="2056657"/>
            <a:chExt cx="385078" cy="385078"/>
          </a:xfr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</p:grpSpPr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A6847900-2CDA-7447-4C03-B40B8228FBF7}"/>
                </a:ext>
              </a:extLst>
            </p:cNvPr>
            <p:cNvSpPr/>
            <p:nvPr/>
          </p:nvSpPr>
          <p:spPr>
            <a:xfrm>
              <a:off x="1507224" y="2056657"/>
              <a:ext cx="385078" cy="385078"/>
            </a:xfrm>
            <a:custGeom>
              <a:avLst/>
              <a:gdLst>
                <a:gd name="connsiteX0" fmla="*/ 351101 w 385078"/>
                <a:gd name="connsiteY0" fmla="*/ 0 h 385078"/>
                <a:gd name="connsiteX1" fmla="*/ 385078 w 385078"/>
                <a:gd name="connsiteY1" fmla="*/ 0 h 385078"/>
                <a:gd name="connsiteX2" fmla="*/ 385078 w 385078"/>
                <a:gd name="connsiteY2" fmla="*/ 385078 h 385078"/>
                <a:gd name="connsiteX3" fmla="*/ 0 w 385078"/>
                <a:gd name="connsiteY3" fmla="*/ 385078 h 385078"/>
                <a:gd name="connsiteX4" fmla="*/ 0 w 385078"/>
                <a:gd name="connsiteY4" fmla="*/ 351101 h 385078"/>
                <a:gd name="connsiteX5" fmla="*/ 351101 w 385078"/>
                <a:gd name="connsiteY5" fmla="*/ 351101 h 3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078" h="385078">
                  <a:moveTo>
                    <a:pt x="351101" y="0"/>
                  </a:moveTo>
                  <a:lnTo>
                    <a:pt x="385078" y="0"/>
                  </a:lnTo>
                  <a:lnTo>
                    <a:pt x="385078" y="385078"/>
                  </a:lnTo>
                  <a:lnTo>
                    <a:pt x="0" y="385078"/>
                  </a:lnTo>
                  <a:lnTo>
                    <a:pt x="0" y="351101"/>
                  </a:lnTo>
                  <a:lnTo>
                    <a:pt x="351101" y="351101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8BF527E4-CE42-0923-65A3-D015A6B2CF6F}"/>
                </a:ext>
              </a:extLst>
            </p:cNvPr>
            <p:cNvSpPr/>
            <p:nvPr/>
          </p:nvSpPr>
          <p:spPr>
            <a:xfrm>
              <a:off x="1762056" y="2175579"/>
              <a:ext cx="62292" cy="198202"/>
            </a:xfrm>
            <a:custGeom>
              <a:avLst/>
              <a:gdLst>
                <a:gd name="connsiteX0" fmla="*/ 0 w 62292"/>
                <a:gd name="connsiteY0" fmla="*/ 0 h 198202"/>
                <a:gd name="connsiteX1" fmla="*/ 62292 w 62292"/>
                <a:gd name="connsiteY1" fmla="*/ 0 h 198202"/>
                <a:gd name="connsiteX2" fmla="*/ 62292 w 62292"/>
                <a:gd name="connsiteY2" fmla="*/ 198202 h 198202"/>
                <a:gd name="connsiteX3" fmla="*/ 0 w 62292"/>
                <a:gd name="connsiteY3" fmla="*/ 198202 h 19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92" h="198202">
                  <a:moveTo>
                    <a:pt x="0" y="0"/>
                  </a:moveTo>
                  <a:lnTo>
                    <a:pt x="62292" y="0"/>
                  </a:lnTo>
                  <a:lnTo>
                    <a:pt x="62292" y="198202"/>
                  </a:lnTo>
                  <a:lnTo>
                    <a:pt x="0" y="198202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DBC2B1DA-AEB0-8A0C-5A48-DC9691DF46B5}"/>
                </a:ext>
              </a:extLst>
            </p:cNvPr>
            <p:cNvSpPr/>
            <p:nvPr/>
          </p:nvSpPr>
          <p:spPr>
            <a:xfrm>
              <a:off x="1677112" y="2056657"/>
              <a:ext cx="62292" cy="317123"/>
            </a:xfrm>
            <a:custGeom>
              <a:avLst/>
              <a:gdLst>
                <a:gd name="connsiteX0" fmla="*/ 0 w 62292"/>
                <a:gd name="connsiteY0" fmla="*/ 0 h 317123"/>
                <a:gd name="connsiteX1" fmla="*/ 62292 w 62292"/>
                <a:gd name="connsiteY1" fmla="*/ 0 h 317123"/>
                <a:gd name="connsiteX2" fmla="*/ 62292 w 62292"/>
                <a:gd name="connsiteY2" fmla="*/ 317123 h 317123"/>
                <a:gd name="connsiteX3" fmla="*/ 0 w 62292"/>
                <a:gd name="connsiteY3" fmla="*/ 317123 h 3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92" h="317123">
                  <a:moveTo>
                    <a:pt x="0" y="0"/>
                  </a:moveTo>
                  <a:lnTo>
                    <a:pt x="62292" y="0"/>
                  </a:lnTo>
                  <a:lnTo>
                    <a:pt x="62292" y="317123"/>
                  </a:lnTo>
                  <a:lnTo>
                    <a:pt x="0" y="31712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24E4F439-341A-5A2C-9A8D-A06AB52727DB}"/>
                </a:ext>
              </a:extLst>
            </p:cNvPr>
            <p:cNvSpPr/>
            <p:nvPr/>
          </p:nvSpPr>
          <p:spPr>
            <a:xfrm>
              <a:off x="1592168" y="2175579"/>
              <a:ext cx="62292" cy="198202"/>
            </a:xfrm>
            <a:custGeom>
              <a:avLst/>
              <a:gdLst>
                <a:gd name="connsiteX0" fmla="*/ 0 w 62292"/>
                <a:gd name="connsiteY0" fmla="*/ 0 h 198202"/>
                <a:gd name="connsiteX1" fmla="*/ 62292 w 62292"/>
                <a:gd name="connsiteY1" fmla="*/ 0 h 198202"/>
                <a:gd name="connsiteX2" fmla="*/ 62292 w 62292"/>
                <a:gd name="connsiteY2" fmla="*/ 198202 h 198202"/>
                <a:gd name="connsiteX3" fmla="*/ 0 w 62292"/>
                <a:gd name="connsiteY3" fmla="*/ 198202 h 19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92" h="198202">
                  <a:moveTo>
                    <a:pt x="0" y="0"/>
                  </a:moveTo>
                  <a:lnTo>
                    <a:pt x="62292" y="0"/>
                  </a:lnTo>
                  <a:lnTo>
                    <a:pt x="62292" y="198202"/>
                  </a:lnTo>
                  <a:lnTo>
                    <a:pt x="0" y="198202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8B6B78BC-15D8-E250-0362-602D6F722CD8}"/>
                </a:ext>
              </a:extLst>
            </p:cNvPr>
            <p:cNvSpPr/>
            <p:nvPr/>
          </p:nvSpPr>
          <p:spPr>
            <a:xfrm>
              <a:off x="1507224" y="2271848"/>
              <a:ext cx="62292" cy="101932"/>
            </a:xfrm>
            <a:custGeom>
              <a:avLst/>
              <a:gdLst>
                <a:gd name="connsiteX0" fmla="*/ 0 w 62292"/>
                <a:gd name="connsiteY0" fmla="*/ 0 h 101932"/>
                <a:gd name="connsiteX1" fmla="*/ 62292 w 62292"/>
                <a:gd name="connsiteY1" fmla="*/ 0 h 101932"/>
                <a:gd name="connsiteX2" fmla="*/ 62292 w 62292"/>
                <a:gd name="connsiteY2" fmla="*/ 101933 h 101932"/>
                <a:gd name="connsiteX3" fmla="*/ 0 w 62292"/>
                <a:gd name="connsiteY3" fmla="*/ 101933 h 10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92" h="101932">
                  <a:moveTo>
                    <a:pt x="0" y="0"/>
                  </a:moveTo>
                  <a:lnTo>
                    <a:pt x="62292" y="0"/>
                  </a:lnTo>
                  <a:lnTo>
                    <a:pt x="62292" y="101933"/>
                  </a:lnTo>
                  <a:lnTo>
                    <a:pt x="0" y="10193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86" name="Graphique 59" descr="Base de données avec un remplissage uni">
            <a:extLst>
              <a:ext uri="{FF2B5EF4-FFF2-40B4-BE49-F238E27FC236}">
                <a16:creationId xmlns:a16="http://schemas.microsoft.com/office/drawing/2014/main" id="{69AD8FE2-8D3E-A897-3AA0-BC1E53441979}"/>
              </a:ext>
            </a:extLst>
          </p:cNvPr>
          <p:cNvGrpSpPr/>
          <p:nvPr/>
        </p:nvGrpSpPr>
        <p:grpSpPr>
          <a:xfrm>
            <a:off x="10418797" y="2079531"/>
            <a:ext cx="317123" cy="430381"/>
            <a:chOff x="10418797" y="2079531"/>
            <a:chExt cx="317123" cy="430381"/>
          </a:xfr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</p:grpSpPr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736AE454-7E14-58EE-11C2-DD747E736E35}"/>
                </a:ext>
              </a:extLst>
            </p:cNvPr>
            <p:cNvSpPr/>
            <p:nvPr/>
          </p:nvSpPr>
          <p:spPr>
            <a:xfrm>
              <a:off x="10418797" y="2079531"/>
              <a:ext cx="317123" cy="90606"/>
            </a:xfrm>
            <a:custGeom>
              <a:avLst/>
              <a:gdLst>
                <a:gd name="connsiteX0" fmla="*/ 317123 w 317123"/>
                <a:gd name="connsiteY0" fmla="*/ 45303 h 90606"/>
                <a:gd name="connsiteX1" fmla="*/ 158562 w 317123"/>
                <a:gd name="connsiteY1" fmla="*/ 90607 h 90606"/>
                <a:gd name="connsiteX2" fmla="*/ 0 w 317123"/>
                <a:gd name="connsiteY2" fmla="*/ 45303 h 90606"/>
                <a:gd name="connsiteX3" fmla="*/ 158562 w 317123"/>
                <a:gd name="connsiteY3" fmla="*/ 0 h 90606"/>
                <a:gd name="connsiteX4" fmla="*/ 317123 w 317123"/>
                <a:gd name="connsiteY4" fmla="*/ 45303 h 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123" h="90606">
                  <a:moveTo>
                    <a:pt x="317123" y="45303"/>
                  </a:moveTo>
                  <a:cubicBezTo>
                    <a:pt x="317123" y="70324"/>
                    <a:pt x="246133" y="90607"/>
                    <a:pt x="158562" y="90607"/>
                  </a:cubicBezTo>
                  <a:cubicBezTo>
                    <a:pt x="70990" y="90607"/>
                    <a:pt x="0" y="70324"/>
                    <a:pt x="0" y="45303"/>
                  </a:cubicBezTo>
                  <a:cubicBezTo>
                    <a:pt x="0" y="20283"/>
                    <a:pt x="70990" y="0"/>
                    <a:pt x="158562" y="0"/>
                  </a:cubicBezTo>
                  <a:cubicBezTo>
                    <a:pt x="246133" y="0"/>
                    <a:pt x="317123" y="20283"/>
                    <a:pt x="317123" y="45303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3B594A0A-A3C8-8151-A193-EA43836C263A}"/>
                </a:ext>
              </a:extLst>
            </p:cNvPr>
            <p:cNvSpPr/>
            <p:nvPr/>
          </p:nvSpPr>
          <p:spPr>
            <a:xfrm>
              <a:off x="10418797" y="2147486"/>
              <a:ext cx="317123" cy="135910"/>
            </a:xfrm>
            <a:custGeom>
              <a:avLst/>
              <a:gdLst>
                <a:gd name="connsiteX0" fmla="*/ 271820 w 317123"/>
                <a:gd name="connsiteY0" fmla="*/ 90607 h 135910"/>
                <a:gd name="connsiteX1" fmla="*/ 260494 w 317123"/>
                <a:gd name="connsiteY1" fmla="*/ 79281 h 135910"/>
                <a:gd name="connsiteX2" fmla="*/ 271820 w 317123"/>
                <a:gd name="connsiteY2" fmla="*/ 67955 h 135910"/>
                <a:gd name="connsiteX3" fmla="*/ 283146 w 317123"/>
                <a:gd name="connsiteY3" fmla="*/ 79281 h 135910"/>
                <a:gd name="connsiteX4" fmla="*/ 271820 w 317123"/>
                <a:gd name="connsiteY4" fmla="*/ 90607 h 135910"/>
                <a:gd name="connsiteX5" fmla="*/ 158562 w 317123"/>
                <a:gd name="connsiteY5" fmla="*/ 45303 h 135910"/>
                <a:gd name="connsiteX6" fmla="*/ 0 w 317123"/>
                <a:gd name="connsiteY6" fmla="*/ 0 h 135910"/>
                <a:gd name="connsiteX7" fmla="*/ 0 w 317123"/>
                <a:gd name="connsiteY7" fmla="*/ 90607 h 135910"/>
                <a:gd name="connsiteX8" fmla="*/ 158562 w 317123"/>
                <a:gd name="connsiteY8" fmla="*/ 135910 h 135910"/>
                <a:gd name="connsiteX9" fmla="*/ 317123 w 317123"/>
                <a:gd name="connsiteY9" fmla="*/ 90607 h 135910"/>
                <a:gd name="connsiteX10" fmla="*/ 317123 w 317123"/>
                <a:gd name="connsiteY10" fmla="*/ 0 h 135910"/>
                <a:gd name="connsiteX11" fmla="*/ 158562 w 317123"/>
                <a:gd name="connsiteY11" fmla="*/ 45303 h 13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23" h="135910">
                  <a:moveTo>
                    <a:pt x="271820" y="90607"/>
                  </a:moveTo>
                  <a:cubicBezTo>
                    <a:pt x="265025" y="90607"/>
                    <a:pt x="260494" y="86076"/>
                    <a:pt x="260494" y="79281"/>
                  </a:cubicBezTo>
                  <a:cubicBezTo>
                    <a:pt x="260494" y="72485"/>
                    <a:pt x="265025" y="67955"/>
                    <a:pt x="271820" y="67955"/>
                  </a:cubicBezTo>
                  <a:cubicBezTo>
                    <a:pt x="278615" y="67955"/>
                    <a:pt x="283146" y="72485"/>
                    <a:pt x="283146" y="79281"/>
                  </a:cubicBezTo>
                  <a:cubicBezTo>
                    <a:pt x="283146" y="86076"/>
                    <a:pt x="278615" y="90607"/>
                    <a:pt x="271820" y="90607"/>
                  </a:cubicBezTo>
                  <a:close/>
                  <a:moveTo>
                    <a:pt x="158562" y="45303"/>
                  </a:moveTo>
                  <a:cubicBezTo>
                    <a:pt x="71353" y="45303"/>
                    <a:pt x="0" y="24917"/>
                    <a:pt x="0" y="0"/>
                  </a:cubicBezTo>
                  <a:lnTo>
                    <a:pt x="0" y="90607"/>
                  </a:lnTo>
                  <a:cubicBezTo>
                    <a:pt x="0" y="115524"/>
                    <a:pt x="71353" y="135910"/>
                    <a:pt x="158562" y="135910"/>
                  </a:cubicBezTo>
                  <a:cubicBezTo>
                    <a:pt x="245771" y="135910"/>
                    <a:pt x="317123" y="115524"/>
                    <a:pt x="317123" y="90607"/>
                  </a:cubicBezTo>
                  <a:lnTo>
                    <a:pt x="317123" y="0"/>
                  </a:lnTo>
                  <a:cubicBezTo>
                    <a:pt x="317123" y="24917"/>
                    <a:pt x="245771" y="45303"/>
                    <a:pt x="158562" y="45303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DC477B34-B15A-BA0F-C9FC-E04C1568590B}"/>
                </a:ext>
              </a:extLst>
            </p:cNvPr>
            <p:cNvSpPr/>
            <p:nvPr/>
          </p:nvSpPr>
          <p:spPr>
            <a:xfrm>
              <a:off x="10418797" y="2260744"/>
              <a:ext cx="317123" cy="135910"/>
            </a:xfrm>
            <a:custGeom>
              <a:avLst/>
              <a:gdLst>
                <a:gd name="connsiteX0" fmla="*/ 271820 w 317123"/>
                <a:gd name="connsiteY0" fmla="*/ 90607 h 135910"/>
                <a:gd name="connsiteX1" fmla="*/ 260494 w 317123"/>
                <a:gd name="connsiteY1" fmla="*/ 79281 h 135910"/>
                <a:gd name="connsiteX2" fmla="*/ 271820 w 317123"/>
                <a:gd name="connsiteY2" fmla="*/ 67955 h 135910"/>
                <a:gd name="connsiteX3" fmla="*/ 283146 w 317123"/>
                <a:gd name="connsiteY3" fmla="*/ 79281 h 135910"/>
                <a:gd name="connsiteX4" fmla="*/ 271820 w 317123"/>
                <a:gd name="connsiteY4" fmla="*/ 90607 h 135910"/>
                <a:gd name="connsiteX5" fmla="*/ 158562 w 317123"/>
                <a:gd name="connsiteY5" fmla="*/ 45303 h 135910"/>
                <a:gd name="connsiteX6" fmla="*/ 0 w 317123"/>
                <a:gd name="connsiteY6" fmla="*/ 0 h 135910"/>
                <a:gd name="connsiteX7" fmla="*/ 0 w 317123"/>
                <a:gd name="connsiteY7" fmla="*/ 90607 h 135910"/>
                <a:gd name="connsiteX8" fmla="*/ 158562 w 317123"/>
                <a:gd name="connsiteY8" fmla="*/ 135910 h 135910"/>
                <a:gd name="connsiteX9" fmla="*/ 317123 w 317123"/>
                <a:gd name="connsiteY9" fmla="*/ 90607 h 135910"/>
                <a:gd name="connsiteX10" fmla="*/ 317123 w 317123"/>
                <a:gd name="connsiteY10" fmla="*/ 0 h 135910"/>
                <a:gd name="connsiteX11" fmla="*/ 158562 w 317123"/>
                <a:gd name="connsiteY11" fmla="*/ 45303 h 13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23" h="135910">
                  <a:moveTo>
                    <a:pt x="271820" y="90607"/>
                  </a:moveTo>
                  <a:cubicBezTo>
                    <a:pt x="265025" y="90607"/>
                    <a:pt x="260494" y="86076"/>
                    <a:pt x="260494" y="79281"/>
                  </a:cubicBezTo>
                  <a:cubicBezTo>
                    <a:pt x="260494" y="72485"/>
                    <a:pt x="265025" y="67955"/>
                    <a:pt x="271820" y="67955"/>
                  </a:cubicBezTo>
                  <a:cubicBezTo>
                    <a:pt x="278615" y="67955"/>
                    <a:pt x="283146" y="72485"/>
                    <a:pt x="283146" y="79281"/>
                  </a:cubicBezTo>
                  <a:cubicBezTo>
                    <a:pt x="283146" y="86076"/>
                    <a:pt x="278615" y="90607"/>
                    <a:pt x="271820" y="90607"/>
                  </a:cubicBezTo>
                  <a:close/>
                  <a:moveTo>
                    <a:pt x="158562" y="45303"/>
                  </a:moveTo>
                  <a:cubicBezTo>
                    <a:pt x="71353" y="45303"/>
                    <a:pt x="0" y="24917"/>
                    <a:pt x="0" y="0"/>
                  </a:cubicBezTo>
                  <a:lnTo>
                    <a:pt x="0" y="90607"/>
                  </a:lnTo>
                  <a:cubicBezTo>
                    <a:pt x="0" y="115524"/>
                    <a:pt x="71353" y="135910"/>
                    <a:pt x="158562" y="135910"/>
                  </a:cubicBezTo>
                  <a:cubicBezTo>
                    <a:pt x="245771" y="135910"/>
                    <a:pt x="317123" y="115524"/>
                    <a:pt x="317123" y="90607"/>
                  </a:cubicBezTo>
                  <a:lnTo>
                    <a:pt x="317123" y="0"/>
                  </a:lnTo>
                  <a:cubicBezTo>
                    <a:pt x="317123" y="24917"/>
                    <a:pt x="245771" y="45303"/>
                    <a:pt x="158562" y="45303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54447DB9-FAD9-141F-BB7E-5CBB403FEE78}"/>
                </a:ext>
              </a:extLst>
            </p:cNvPr>
            <p:cNvSpPr/>
            <p:nvPr/>
          </p:nvSpPr>
          <p:spPr>
            <a:xfrm>
              <a:off x="10418797" y="2374002"/>
              <a:ext cx="317123" cy="135910"/>
            </a:xfrm>
            <a:custGeom>
              <a:avLst/>
              <a:gdLst>
                <a:gd name="connsiteX0" fmla="*/ 271820 w 317123"/>
                <a:gd name="connsiteY0" fmla="*/ 90607 h 135910"/>
                <a:gd name="connsiteX1" fmla="*/ 260494 w 317123"/>
                <a:gd name="connsiteY1" fmla="*/ 79281 h 135910"/>
                <a:gd name="connsiteX2" fmla="*/ 271820 w 317123"/>
                <a:gd name="connsiteY2" fmla="*/ 67955 h 135910"/>
                <a:gd name="connsiteX3" fmla="*/ 283146 w 317123"/>
                <a:gd name="connsiteY3" fmla="*/ 79281 h 135910"/>
                <a:gd name="connsiteX4" fmla="*/ 271820 w 317123"/>
                <a:gd name="connsiteY4" fmla="*/ 90607 h 135910"/>
                <a:gd name="connsiteX5" fmla="*/ 158562 w 317123"/>
                <a:gd name="connsiteY5" fmla="*/ 45303 h 135910"/>
                <a:gd name="connsiteX6" fmla="*/ 0 w 317123"/>
                <a:gd name="connsiteY6" fmla="*/ 0 h 135910"/>
                <a:gd name="connsiteX7" fmla="*/ 0 w 317123"/>
                <a:gd name="connsiteY7" fmla="*/ 90607 h 135910"/>
                <a:gd name="connsiteX8" fmla="*/ 158562 w 317123"/>
                <a:gd name="connsiteY8" fmla="*/ 135910 h 135910"/>
                <a:gd name="connsiteX9" fmla="*/ 317123 w 317123"/>
                <a:gd name="connsiteY9" fmla="*/ 90607 h 135910"/>
                <a:gd name="connsiteX10" fmla="*/ 317123 w 317123"/>
                <a:gd name="connsiteY10" fmla="*/ 0 h 135910"/>
                <a:gd name="connsiteX11" fmla="*/ 158562 w 317123"/>
                <a:gd name="connsiteY11" fmla="*/ 45303 h 13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23" h="135910">
                  <a:moveTo>
                    <a:pt x="271820" y="90607"/>
                  </a:moveTo>
                  <a:cubicBezTo>
                    <a:pt x="265025" y="90607"/>
                    <a:pt x="260494" y="86076"/>
                    <a:pt x="260494" y="79281"/>
                  </a:cubicBezTo>
                  <a:cubicBezTo>
                    <a:pt x="260494" y="72485"/>
                    <a:pt x="265025" y="67955"/>
                    <a:pt x="271820" y="67955"/>
                  </a:cubicBezTo>
                  <a:cubicBezTo>
                    <a:pt x="278615" y="67955"/>
                    <a:pt x="283146" y="72485"/>
                    <a:pt x="283146" y="79281"/>
                  </a:cubicBezTo>
                  <a:cubicBezTo>
                    <a:pt x="283146" y="86076"/>
                    <a:pt x="278615" y="90607"/>
                    <a:pt x="271820" y="90607"/>
                  </a:cubicBezTo>
                  <a:close/>
                  <a:moveTo>
                    <a:pt x="158562" y="45303"/>
                  </a:moveTo>
                  <a:cubicBezTo>
                    <a:pt x="71353" y="45303"/>
                    <a:pt x="0" y="24917"/>
                    <a:pt x="0" y="0"/>
                  </a:cubicBezTo>
                  <a:lnTo>
                    <a:pt x="0" y="90607"/>
                  </a:lnTo>
                  <a:cubicBezTo>
                    <a:pt x="0" y="115524"/>
                    <a:pt x="71353" y="135910"/>
                    <a:pt x="158562" y="135910"/>
                  </a:cubicBezTo>
                  <a:cubicBezTo>
                    <a:pt x="245771" y="135910"/>
                    <a:pt x="317123" y="115524"/>
                    <a:pt x="317123" y="90607"/>
                  </a:cubicBezTo>
                  <a:lnTo>
                    <a:pt x="317123" y="0"/>
                  </a:lnTo>
                  <a:cubicBezTo>
                    <a:pt x="317123" y="24917"/>
                    <a:pt x="245771" y="45303"/>
                    <a:pt x="158562" y="45303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83" name="Graphique 61" descr="Globe terrestre : Amériques avec un remplissage uni">
            <a:extLst>
              <a:ext uri="{FF2B5EF4-FFF2-40B4-BE49-F238E27FC236}">
                <a16:creationId xmlns:a16="http://schemas.microsoft.com/office/drawing/2014/main" id="{B87BE33B-4A14-D832-BF96-412324D54AF0}"/>
              </a:ext>
            </a:extLst>
          </p:cNvPr>
          <p:cNvGrpSpPr/>
          <p:nvPr/>
        </p:nvGrpSpPr>
        <p:grpSpPr>
          <a:xfrm>
            <a:off x="7399135" y="2052695"/>
            <a:ext cx="430381" cy="430381"/>
            <a:chOff x="7399135" y="2052695"/>
            <a:chExt cx="430381" cy="430381"/>
          </a:xfr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</p:grpSpPr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03CE38A-1ED2-C47A-D010-E076594271A7}"/>
                </a:ext>
              </a:extLst>
            </p:cNvPr>
            <p:cNvSpPr/>
            <p:nvPr/>
          </p:nvSpPr>
          <p:spPr>
            <a:xfrm>
              <a:off x="7399135" y="2052695"/>
              <a:ext cx="430381" cy="430381"/>
            </a:xfrm>
            <a:custGeom>
              <a:avLst/>
              <a:gdLst>
                <a:gd name="connsiteX0" fmla="*/ 215191 w 430381"/>
                <a:gd name="connsiteY0" fmla="*/ 0 h 430381"/>
                <a:gd name="connsiteX1" fmla="*/ 0 w 430381"/>
                <a:gd name="connsiteY1" fmla="*/ 215191 h 430381"/>
                <a:gd name="connsiteX2" fmla="*/ 215191 w 430381"/>
                <a:gd name="connsiteY2" fmla="*/ 430382 h 430381"/>
                <a:gd name="connsiteX3" fmla="*/ 430382 w 430381"/>
                <a:gd name="connsiteY3" fmla="*/ 215191 h 430381"/>
                <a:gd name="connsiteX4" fmla="*/ 215191 w 430381"/>
                <a:gd name="connsiteY4" fmla="*/ 0 h 430381"/>
                <a:gd name="connsiteX5" fmla="*/ 22652 w 430381"/>
                <a:gd name="connsiteY5" fmla="*/ 215191 h 430381"/>
                <a:gd name="connsiteX6" fmla="*/ 73618 w 430381"/>
                <a:gd name="connsiteY6" fmla="*/ 84944 h 430381"/>
                <a:gd name="connsiteX7" fmla="*/ 84944 w 430381"/>
                <a:gd name="connsiteY7" fmla="*/ 96270 h 430381"/>
                <a:gd name="connsiteX8" fmla="*/ 84944 w 430381"/>
                <a:gd name="connsiteY8" fmla="*/ 131946 h 430381"/>
                <a:gd name="connsiteX9" fmla="*/ 87209 w 430381"/>
                <a:gd name="connsiteY9" fmla="*/ 138741 h 430381"/>
                <a:gd name="connsiteX10" fmla="*/ 124584 w 430381"/>
                <a:gd name="connsiteY10" fmla="*/ 186876 h 430381"/>
                <a:gd name="connsiteX11" fmla="*/ 127416 w 430381"/>
                <a:gd name="connsiteY11" fmla="*/ 184045 h 430381"/>
                <a:gd name="connsiteX12" fmla="*/ 128548 w 430381"/>
                <a:gd name="connsiteY12" fmla="*/ 177249 h 430381"/>
                <a:gd name="connsiteX13" fmla="*/ 121753 w 430381"/>
                <a:gd name="connsiteY13" fmla="*/ 165923 h 430381"/>
                <a:gd name="connsiteX14" fmla="*/ 128548 w 430381"/>
                <a:gd name="connsiteY14" fmla="*/ 157429 h 430381"/>
                <a:gd name="connsiteX15" fmla="*/ 131946 w 430381"/>
                <a:gd name="connsiteY15" fmla="*/ 160261 h 430381"/>
                <a:gd name="connsiteX16" fmla="*/ 150634 w 430381"/>
                <a:gd name="connsiteY16" fmla="*/ 197070 h 430381"/>
                <a:gd name="connsiteX17" fmla="*/ 160261 w 430381"/>
                <a:gd name="connsiteY17" fmla="*/ 205564 h 430381"/>
                <a:gd name="connsiteX18" fmla="*/ 185177 w 430381"/>
                <a:gd name="connsiteY18" fmla="*/ 214058 h 430381"/>
                <a:gd name="connsiteX19" fmla="*/ 188575 w 430381"/>
                <a:gd name="connsiteY19" fmla="*/ 216890 h 430381"/>
                <a:gd name="connsiteX20" fmla="*/ 190274 w 430381"/>
                <a:gd name="connsiteY20" fmla="*/ 219721 h 430381"/>
                <a:gd name="connsiteX21" fmla="*/ 200467 w 430381"/>
                <a:gd name="connsiteY21" fmla="*/ 225950 h 430381"/>
                <a:gd name="connsiteX22" fmla="*/ 207263 w 430381"/>
                <a:gd name="connsiteY22" fmla="*/ 225950 h 430381"/>
                <a:gd name="connsiteX23" fmla="*/ 211793 w 430381"/>
                <a:gd name="connsiteY23" fmla="*/ 228216 h 430381"/>
                <a:gd name="connsiteX24" fmla="*/ 219155 w 430381"/>
                <a:gd name="connsiteY24" fmla="*/ 238975 h 430381"/>
                <a:gd name="connsiteX25" fmla="*/ 225950 w 430381"/>
                <a:gd name="connsiteY25" fmla="*/ 243505 h 430381"/>
                <a:gd name="connsiteX26" fmla="*/ 237843 w 430381"/>
                <a:gd name="connsiteY26" fmla="*/ 246337 h 430381"/>
                <a:gd name="connsiteX27" fmla="*/ 241807 w 430381"/>
                <a:gd name="connsiteY27" fmla="*/ 253699 h 430381"/>
                <a:gd name="connsiteX28" fmla="*/ 232746 w 430381"/>
                <a:gd name="connsiteY28" fmla="*/ 275784 h 430381"/>
                <a:gd name="connsiteX29" fmla="*/ 266723 w 430381"/>
                <a:gd name="connsiteY29" fmla="*/ 332413 h 430381"/>
                <a:gd name="connsiteX30" fmla="*/ 261627 w 430381"/>
                <a:gd name="connsiteY30" fmla="*/ 400368 h 430381"/>
                <a:gd name="connsiteX31" fmla="*/ 215757 w 430381"/>
                <a:gd name="connsiteY31" fmla="*/ 406031 h 430381"/>
                <a:gd name="connsiteX32" fmla="*/ 22652 w 430381"/>
                <a:gd name="connsiteY32" fmla="*/ 215191 h 430381"/>
                <a:gd name="connsiteX33" fmla="*/ 287676 w 430381"/>
                <a:gd name="connsiteY33" fmla="*/ 393573 h 430381"/>
                <a:gd name="connsiteX34" fmla="*/ 328449 w 430381"/>
                <a:gd name="connsiteY34" fmla="*/ 356764 h 430381"/>
                <a:gd name="connsiteX35" fmla="*/ 339775 w 430381"/>
                <a:gd name="connsiteY35" fmla="*/ 328449 h 430381"/>
                <a:gd name="connsiteX36" fmla="*/ 379415 w 430381"/>
                <a:gd name="connsiteY36" fmla="*/ 288809 h 430381"/>
                <a:gd name="connsiteX37" fmla="*/ 339775 w 430381"/>
                <a:gd name="connsiteY37" fmla="*/ 260494 h 430381"/>
                <a:gd name="connsiteX38" fmla="*/ 271820 w 430381"/>
                <a:gd name="connsiteY38" fmla="*/ 226517 h 430381"/>
                <a:gd name="connsiteX39" fmla="*/ 243505 w 430381"/>
                <a:gd name="connsiteY39" fmla="*/ 237843 h 430381"/>
                <a:gd name="connsiteX40" fmla="*/ 232180 w 430381"/>
                <a:gd name="connsiteY40" fmla="*/ 232180 h 430381"/>
                <a:gd name="connsiteX41" fmla="*/ 232180 w 430381"/>
                <a:gd name="connsiteY41" fmla="*/ 215191 h 430381"/>
                <a:gd name="connsiteX42" fmla="*/ 226517 w 430381"/>
                <a:gd name="connsiteY42" fmla="*/ 209528 h 430381"/>
                <a:gd name="connsiteX43" fmla="*/ 215191 w 430381"/>
                <a:gd name="connsiteY43" fmla="*/ 209528 h 430381"/>
                <a:gd name="connsiteX44" fmla="*/ 215191 w 430381"/>
                <a:gd name="connsiteY44" fmla="*/ 192539 h 430381"/>
                <a:gd name="connsiteX45" fmla="*/ 209528 w 430381"/>
                <a:gd name="connsiteY45" fmla="*/ 186876 h 430381"/>
                <a:gd name="connsiteX46" fmla="*/ 203865 w 430381"/>
                <a:gd name="connsiteY46" fmla="*/ 186876 h 430381"/>
                <a:gd name="connsiteX47" fmla="*/ 197636 w 430381"/>
                <a:gd name="connsiteY47" fmla="*/ 190840 h 430381"/>
                <a:gd name="connsiteX48" fmla="*/ 181213 w 430381"/>
                <a:gd name="connsiteY48" fmla="*/ 186310 h 430381"/>
                <a:gd name="connsiteX49" fmla="*/ 175550 w 430381"/>
                <a:gd name="connsiteY49" fmla="*/ 174984 h 430381"/>
                <a:gd name="connsiteX50" fmla="*/ 203865 w 430381"/>
                <a:gd name="connsiteY50" fmla="*/ 152332 h 430381"/>
                <a:gd name="connsiteX51" fmla="*/ 216323 w 430381"/>
                <a:gd name="connsiteY51" fmla="*/ 152332 h 430381"/>
                <a:gd name="connsiteX52" fmla="*/ 221986 w 430381"/>
                <a:gd name="connsiteY52" fmla="*/ 156863 h 430381"/>
                <a:gd name="connsiteX53" fmla="*/ 225384 w 430381"/>
                <a:gd name="connsiteY53" fmla="*/ 171020 h 430381"/>
                <a:gd name="connsiteX54" fmla="*/ 231047 w 430381"/>
                <a:gd name="connsiteY54" fmla="*/ 175550 h 430381"/>
                <a:gd name="connsiteX55" fmla="*/ 233312 w 430381"/>
                <a:gd name="connsiteY55" fmla="*/ 175550 h 430381"/>
                <a:gd name="connsiteX56" fmla="*/ 238975 w 430381"/>
                <a:gd name="connsiteY56" fmla="*/ 171020 h 430381"/>
                <a:gd name="connsiteX57" fmla="*/ 242939 w 430381"/>
                <a:gd name="connsiteY57" fmla="*/ 150067 h 430381"/>
                <a:gd name="connsiteX58" fmla="*/ 245204 w 430381"/>
                <a:gd name="connsiteY58" fmla="*/ 144971 h 430381"/>
                <a:gd name="connsiteX59" fmla="*/ 261060 w 430381"/>
                <a:gd name="connsiteY59" fmla="*/ 125150 h 430381"/>
                <a:gd name="connsiteX60" fmla="*/ 274085 w 430381"/>
                <a:gd name="connsiteY60" fmla="*/ 118921 h 430381"/>
                <a:gd name="connsiteX61" fmla="*/ 288809 w 430381"/>
                <a:gd name="connsiteY61" fmla="*/ 118921 h 430381"/>
                <a:gd name="connsiteX62" fmla="*/ 294472 w 430381"/>
                <a:gd name="connsiteY62" fmla="*/ 113258 h 430381"/>
                <a:gd name="connsiteX63" fmla="*/ 294472 w 430381"/>
                <a:gd name="connsiteY63" fmla="*/ 107595 h 430381"/>
                <a:gd name="connsiteX64" fmla="*/ 292773 w 430381"/>
                <a:gd name="connsiteY64" fmla="*/ 105897 h 430381"/>
                <a:gd name="connsiteX65" fmla="*/ 296737 w 430381"/>
                <a:gd name="connsiteY65" fmla="*/ 96270 h 430381"/>
                <a:gd name="connsiteX66" fmla="*/ 300135 w 430381"/>
                <a:gd name="connsiteY66" fmla="*/ 96270 h 430381"/>
                <a:gd name="connsiteX67" fmla="*/ 305798 w 430381"/>
                <a:gd name="connsiteY67" fmla="*/ 101933 h 430381"/>
                <a:gd name="connsiteX68" fmla="*/ 311460 w 430381"/>
                <a:gd name="connsiteY68" fmla="*/ 107595 h 430381"/>
                <a:gd name="connsiteX69" fmla="*/ 317123 w 430381"/>
                <a:gd name="connsiteY69" fmla="*/ 107595 h 430381"/>
                <a:gd name="connsiteX70" fmla="*/ 320521 w 430381"/>
                <a:gd name="connsiteY70" fmla="*/ 92872 h 430381"/>
                <a:gd name="connsiteX71" fmla="*/ 315424 w 430381"/>
                <a:gd name="connsiteY71" fmla="*/ 80413 h 430381"/>
                <a:gd name="connsiteX72" fmla="*/ 267290 w 430381"/>
                <a:gd name="connsiteY72" fmla="*/ 51533 h 430381"/>
                <a:gd name="connsiteX73" fmla="*/ 264458 w 430381"/>
                <a:gd name="connsiteY73" fmla="*/ 50966 h 430381"/>
                <a:gd name="connsiteX74" fmla="*/ 254831 w 430381"/>
                <a:gd name="connsiteY74" fmla="*/ 50966 h 430381"/>
                <a:gd name="connsiteX75" fmla="*/ 243505 w 430381"/>
                <a:gd name="connsiteY75" fmla="*/ 62292 h 430381"/>
                <a:gd name="connsiteX76" fmla="*/ 243505 w 430381"/>
                <a:gd name="connsiteY76" fmla="*/ 67955 h 430381"/>
                <a:gd name="connsiteX77" fmla="*/ 237843 w 430381"/>
                <a:gd name="connsiteY77" fmla="*/ 73618 h 430381"/>
                <a:gd name="connsiteX78" fmla="*/ 232180 w 430381"/>
                <a:gd name="connsiteY78" fmla="*/ 73618 h 430381"/>
                <a:gd name="connsiteX79" fmla="*/ 226517 w 430381"/>
                <a:gd name="connsiteY79" fmla="*/ 67955 h 430381"/>
                <a:gd name="connsiteX80" fmla="*/ 209528 w 430381"/>
                <a:gd name="connsiteY80" fmla="*/ 67955 h 430381"/>
                <a:gd name="connsiteX81" fmla="*/ 203865 w 430381"/>
                <a:gd name="connsiteY81" fmla="*/ 62292 h 430381"/>
                <a:gd name="connsiteX82" fmla="*/ 203865 w 430381"/>
                <a:gd name="connsiteY82" fmla="*/ 48135 h 430381"/>
                <a:gd name="connsiteX83" fmla="*/ 206130 w 430381"/>
                <a:gd name="connsiteY83" fmla="*/ 43604 h 430381"/>
                <a:gd name="connsiteX84" fmla="*/ 242373 w 430381"/>
                <a:gd name="connsiteY84" fmla="*/ 28315 h 430381"/>
                <a:gd name="connsiteX85" fmla="*/ 248036 w 430381"/>
                <a:gd name="connsiteY85" fmla="*/ 37942 h 430381"/>
                <a:gd name="connsiteX86" fmla="*/ 252000 w 430381"/>
                <a:gd name="connsiteY86" fmla="*/ 39640 h 430381"/>
                <a:gd name="connsiteX87" fmla="*/ 266157 w 430381"/>
                <a:gd name="connsiteY87" fmla="*/ 39640 h 430381"/>
                <a:gd name="connsiteX88" fmla="*/ 271820 w 430381"/>
                <a:gd name="connsiteY88" fmla="*/ 33978 h 430381"/>
                <a:gd name="connsiteX89" fmla="*/ 271820 w 430381"/>
                <a:gd name="connsiteY89" fmla="*/ 31146 h 430381"/>
                <a:gd name="connsiteX90" fmla="*/ 407730 w 430381"/>
                <a:gd name="connsiteY90" fmla="*/ 215191 h 430381"/>
                <a:gd name="connsiteX91" fmla="*/ 287676 w 430381"/>
                <a:gd name="connsiteY91" fmla="*/ 393573 h 43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30381" h="430381">
                  <a:moveTo>
                    <a:pt x="215191" y="0"/>
                  </a:moveTo>
                  <a:cubicBezTo>
                    <a:pt x="96270" y="0"/>
                    <a:pt x="0" y="96270"/>
                    <a:pt x="0" y="215191"/>
                  </a:cubicBezTo>
                  <a:cubicBezTo>
                    <a:pt x="0" y="334112"/>
                    <a:pt x="96270" y="430382"/>
                    <a:pt x="215191" y="430382"/>
                  </a:cubicBezTo>
                  <a:cubicBezTo>
                    <a:pt x="334112" y="430382"/>
                    <a:pt x="430382" y="334112"/>
                    <a:pt x="430382" y="215191"/>
                  </a:cubicBezTo>
                  <a:cubicBezTo>
                    <a:pt x="430382" y="96270"/>
                    <a:pt x="334112" y="0"/>
                    <a:pt x="215191" y="0"/>
                  </a:cubicBezTo>
                  <a:close/>
                  <a:moveTo>
                    <a:pt x="22652" y="215191"/>
                  </a:moveTo>
                  <a:cubicBezTo>
                    <a:pt x="22652" y="164791"/>
                    <a:pt x="41906" y="119488"/>
                    <a:pt x="73618" y="84944"/>
                  </a:cubicBezTo>
                  <a:cubicBezTo>
                    <a:pt x="78715" y="87775"/>
                    <a:pt x="83811" y="92306"/>
                    <a:pt x="84944" y="96270"/>
                  </a:cubicBezTo>
                  <a:lnTo>
                    <a:pt x="84944" y="131946"/>
                  </a:lnTo>
                  <a:cubicBezTo>
                    <a:pt x="84944" y="134211"/>
                    <a:pt x="85510" y="137043"/>
                    <a:pt x="87209" y="138741"/>
                  </a:cubicBezTo>
                  <a:lnTo>
                    <a:pt x="124584" y="186876"/>
                  </a:lnTo>
                  <a:lnTo>
                    <a:pt x="127416" y="184045"/>
                  </a:lnTo>
                  <a:cubicBezTo>
                    <a:pt x="129114" y="182346"/>
                    <a:pt x="129681" y="179514"/>
                    <a:pt x="128548" y="177249"/>
                  </a:cubicBezTo>
                  <a:lnTo>
                    <a:pt x="121753" y="165923"/>
                  </a:lnTo>
                  <a:cubicBezTo>
                    <a:pt x="118921" y="161393"/>
                    <a:pt x="123452" y="155730"/>
                    <a:pt x="128548" y="157429"/>
                  </a:cubicBezTo>
                  <a:cubicBezTo>
                    <a:pt x="130247" y="157995"/>
                    <a:pt x="131380" y="159128"/>
                    <a:pt x="131946" y="160261"/>
                  </a:cubicBezTo>
                  <a:lnTo>
                    <a:pt x="150634" y="197070"/>
                  </a:lnTo>
                  <a:cubicBezTo>
                    <a:pt x="152899" y="201034"/>
                    <a:pt x="156296" y="204431"/>
                    <a:pt x="160261" y="205564"/>
                  </a:cubicBezTo>
                  <a:lnTo>
                    <a:pt x="185177" y="214058"/>
                  </a:lnTo>
                  <a:cubicBezTo>
                    <a:pt x="186876" y="214625"/>
                    <a:pt x="188009" y="215757"/>
                    <a:pt x="188575" y="216890"/>
                  </a:cubicBezTo>
                  <a:lnTo>
                    <a:pt x="190274" y="219721"/>
                  </a:lnTo>
                  <a:cubicBezTo>
                    <a:pt x="191973" y="223685"/>
                    <a:pt x="195937" y="225950"/>
                    <a:pt x="200467" y="225950"/>
                  </a:cubicBezTo>
                  <a:lnTo>
                    <a:pt x="207263" y="225950"/>
                  </a:lnTo>
                  <a:cubicBezTo>
                    <a:pt x="208962" y="225950"/>
                    <a:pt x="210661" y="227083"/>
                    <a:pt x="211793" y="228216"/>
                  </a:cubicBezTo>
                  <a:lnTo>
                    <a:pt x="219155" y="238975"/>
                  </a:lnTo>
                  <a:cubicBezTo>
                    <a:pt x="220854" y="241240"/>
                    <a:pt x="223119" y="242939"/>
                    <a:pt x="225950" y="243505"/>
                  </a:cubicBezTo>
                  <a:lnTo>
                    <a:pt x="237843" y="246337"/>
                  </a:lnTo>
                  <a:cubicBezTo>
                    <a:pt x="241240" y="246903"/>
                    <a:pt x="242939" y="250867"/>
                    <a:pt x="241807" y="253699"/>
                  </a:cubicBezTo>
                  <a:cubicBezTo>
                    <a:pt x="241807" y="253699"/>
                    <a:pt x="232746" y="262759"/>
                    <a:pt x="232746" y="275784"/>
                  </a:cubicBezTo>
                  <a:cubicBezTo>
                    <a:pt x="232746" y="313159"/>
                    <a:pt x="266723" y="323919"/>
                    <a:pt x="266723" y="332413"/>
                  </a:cubicBezTo>
                  <a:cubicBezTo>
                    <a:pt x="266723" y="355631"/>
                    <a:pt x="263326" y="387910"/>
                    <a:pt x="261627" y="400368"/>
                  </a:cubicBezTo>
                  <a:cubicBezTo>
                    <a:pt x="246903" y="403766"/>
                    <a:pt x="231613" y="406031"/>
                    <a:pt x="215757" y="406031"/>
                  </a:cubicBezTo>
                  <a:cubicBezTo>
                    <a:pt x="109294" y="407730"/>
                    <a:pt x="22652" y="321087"/>
                    <a:pt x="22652" y="215191"/>
                  </a:cubicBezTo>
                  <a:close/>
                  <a:moveTo>
                    <a:pt x="287676" y="393573"/>
                  </a:moveTo>
                  <a:cubicBezTo>
                    <a:pt x="300135" y="382813"/>
                    <a:pt x="321087" y="364692"/>
                    <a:pt x="328449" y="356764"/>
                  </a:cubicBezTo>
                  <a:cubicBezTo>
                    <a:pt x="338076" y="346004"/>
                    <a:pt x="339775" y="328449"/>
                    <a:pt x="339775" y="328449"/>
                  </a:cubicBezTo>
                  <a:cubicBezTo>
                    <a:pt x="339775" y="328449"/>
                    <a:pt x="379415" y="317690"/>
                    <a:pt x="379415" y="288809"/>
                  </a:cubicBezTo>
                  <a:cubicBezTo>
                    <a:pt x="379415" y="268989"/>
                    <a:pt x="339775" y="260494"/>
                    <a:pt x="339775" y="260494"/>
                  </a:cubicBezTo>
                  <a:cubicBezTo>
                    <a:pt x="332980" y="238409"/>
                    <a:pt x="299568" y="226517"/>
                    <a:pt x="271820" y="226517"/>
                  </a:cubicBezTo>
                  <a:cubicBezTo>
                    <a:pt x="265591" y="226517"/>
                    <a:pt x="243505" y="237843"/>
                    <a:pt x="243505" y="237843"/>
                  </a:cubicBezTo>
                  <a:lnTo>
                    <a:pt x="232180" y="232180"/>
                  </a:lnTo>
                  <a:lnTo>
                    <a:pt x="232180" y="215191"/>
                  </a:lnTo>
                  <a:cubicBezTo>
                    <a:pt x="232180" y="211793"/>
                    <a:pt x="229914" y="209528"/>
                    <a:pt x="226517" y="209528"/>
                  </a:cubicBezTo>
                  <a:lnTo>
                    <a:pt x="215191" y="209528"/>
                  </a:lnTo>
                  <a:lnTo>
                    <a:pt x="215191" y="192539"/>
                  </a:lnTo>
                  <a:cubicBezTo>
                    <a:pt x="215191" y="189141"/>
                    <a:pt x="212926" y="186876"/>
                    <a:pt x="209528" y="186876"/>
                  </a:cubicBezTo>
                  <a:lnTo>
                    <a:pt x="203865" y="186876"/>
                  </a:lnTo>
                  <a:lnTo>
                    <a:pt x="197636" y="190840"/>
                  </a:lnTo>
                  <a:cubicBezTo>
                    <a:pt x="191973" y="194804"/>
                    <a:pt x="184045" y="192539"/>
                    <a:pt x="181213" y="186310"/>
                  </a:cubicBezTo>
                  <a:cubicBezTo>
                    <a:pt x="181213" y="186310"/>
                    <a:pt x="175550" y="178382"/>
                    <a:pt x="175550" y="174984"/>
                  </a:cubicBezTo>
                  <a:cubicBezTo>
                    <a:pt x="175550" y="150634"/>
                    <a:pt x="203865" y="152332"/>
                    <a:pt x="203865" y="152332"/>
                  </a:cubicBezTo>
                  <a:lnTo>
                    <a:pt x="216323" y="152332"/>
                  </a:lnTo>
                  <a:cubicBezTo>
                    <a:pt x="219155" y="152332"/>
                    <a:pt x="221420" y="154031"/>
                    <a:pt x="221986" y="156863"/>
                  </a:cubicBezTo>
                  <a:lnTo>
                    <a:pt x="225384" y="171020"/>
                  </a:lnTo>
                  <a:cubicBezTo>
                    <a:pt x="225950" y="173285"/>
                    <a:pt x="228216" y="175550"/>
                    <a:pt x="231047" y="175550"/>
                  </a:cubicBezTo>
                  <a:lnTo>
                    <a:pt x="233312" y="175550"/>
                  </a:lnTo>
                  <a:cubicBezTo>
                    <a:pt x="236144" y="175550"/>
                    <a:pt x="238409" y="173852"/>
                    <a:pt x="238975" y="171020"/>
                  </a:cubicBezTo>
                  <a:lnTo>
                    <a:pt x="242939" y="150067"/>
                  </a:lnTo>
                  <a:cubicBezTo>
                    <a:pt x="243505" y="148368"/>
                    <a:pt x="244072" y="146670"/>
                    <a:pt x="245204" y="144971"/>
                  </a:cubicBezTo>
                  <a:lnTo>
                    <a:pt x="261060" y="125150"/>
                  </a:lnTo>
                  <a:cubicBezTo>
                    <a:pt x="264458" y="121186"/>
                    <a:pt x="268989" y="118921"/>
                    <a:pt x="274085" y="118921"/>
                  </a:cubicBezTo>
                  <a:lnTo>
                    <a:pt x="288809" y="118921"/>
                  </a:lnTo>
                  <a:cubicBezTo>
                    <a:pt x="292207" y="118921"/>
                    <a:pt x="294472" y="116656"/>
                    <a:pt x="294472" y="113258"/>
                  </a:cubicBezTo>
                  <a:lnTo>
                    <a:pt x="294472" y="107595"/>
                  </a:lnTo>
                  <a:lnTo>
                    <a:pt x="292773" y="105897"/>
                  </a:lnTo>
                  <a:cubicBezTo>
                    <a:pt x="289375" y="102499"/>
                    <a:pt x="291640" y="96270"/>
                    <a:pt x="296737" y="96270"/>
                  </a:cubicBezTo>
                  <a:lnTo>
                    <a:pt x="300135" y="96270"/>
                  </a:lnTo>
                  <a:cubicBezTo>
                    <a:pt x="303532" y="96270"/>
                    <a:pt x="305798" y="98535"/>
                    <a:pt x="305798" y="101933"/>
                  </a:cubicBezTo>
                  <a:cubicBezTo>
                    <a:pt x="305798" y="105330"/>
                    <a:pt x="308063" y="107595"/>
                    <a:pt x="311460" y="107595"/>
                  </a:cubicBezTo>
                  <a:lnTo>
                    <a:pt x="317123" y="107595"/>
                  </a:lnTo>
                  <a:lnTo>
                    <a:pt x="320521" y="92872"/>
                  </a:lnTo>
                  <a:cubicBezTo>
                    <a:pt x="321654" y="87775"/>
                    <a:pt x="319389" y="83245"/>
                    <a:pt x="315424" y="80413"/>
                  </a:cubicBezTo>
                  <a:lnTo>
                    <a:pt x="267290" y="51533"/>
                  </a:lnTo>
                  <a:cubicBezTo>
                    <a:pt x="266723" y="50966"/>
                    <a:pt x="265591" y="50966"/>
                    <a:pt x="264458" y="50966"/>
                  </a:cubicBezTo>
                  <a:lnTo>
                    <a:pt x="254831" y="50966"/>
                  </a:lnTo>
                  <a:cubicBezTo>
                    <a:pt x="248602" y="50966"/>
                    <a:pt x="243505" y="56063"/>
                    <a:pt x="243505" y="62292"/>
                  </a:cubicBezTo>
                  <a:lnTo>
                    <a:pt x="243505" y="67955"/>
                  </a:lnTo>
                  <a:cubicBezTo>
                    <a:pt x="243505" y="71353"/>
                    <a:pt x="241240" y="73618"/>
                    <a:pt x="237843" y="73618"/>
                  </a:cubicBezTo>
                  <a:lnTo>
                    <a:pt x="232180" y="73618"/>
                  </a:lnTo>
                  <a:lnTo>
                    <a:pt x="226517" y="67955"/>
                  </a:lnTo>
                  <a:lnTo>
                    <a:pt x="209528" y="67955"/>
                  </a:lnTo>
                  <a:cubicBezTo>
                    <a:pt x="206130" y="67955"/>
                    <a:pt x="203865" y="65690"/>
                    <a:pt x="203865" y="62292"/>
                  </a:cubicBezTo>
                  <a:lnTo>
                    <a:pt x="203865" y="48135"/>
                  </a:lnTo>
                  <a:cubicBezTo>
                    <a:pt x="203865" y="46436"/>
                    <a:pt x="204431" y="44737"/>
                    <a:pt x="206130" y="43604"/>
                  </a:cubicBezTo>
                  <a:lnTo>
                    <a:pt x="242373" y="28315"/>
                  </a:lnTo>
                  <a:lnTo>
                    <a:pt x="248036" y="37942"/>
                  </a:lnTo>
                  <a:cubicBezTo>
                    <a:pt x="249168" y="39074"/>
                    <a:pt x="250301" y="39640"/>
                    <a:pt x="252000" y="39640"/>
                  </a:cubicBezTo>
                  <a:lnTo>
                    <a:pt x="266157" y="39640"/>
                  </a:lnTo>
                  <a:cubicBezTo>
                    <a:pt x="269555" y="39640"/>
                    <a:pt x="271820" y="37375"/>
                    <a:pt x="271820" y="33978"/>
                  </a:cubicBezTo>
                  <a:lnTo>
                    <a:pt x="271820" y="31146"/>
                  </a:lnTo>
                  <a:cubicBezTo>
                    <a:pt x="350535" y="55497"/>
                    <a:pt x="407730" y="128548"/>
                    <a:pt x="407730" y="215191"/>
                  </a:cubicBezTo>
                  <a:cubicBezTo>
                    <a:pt x="407730" y="295604"/>
                    <a:pt x="357896" y="364692"/>
                    <a:pt x="287676" y="393573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68A62CB-9C33-5C6C-1B02-93F43F331F87}"/>
                </a:ext>
              </a:extLst>
            </p:cNvPr>
            <p:cNvSpPr/>
            <p:nvPr/>
          </p:nvSpPr>
          <p:spPr>
            <a:xfrm>
              <a:off x="7629820" y="2234616"/>
              <a:ext cx="58123" cy="19406"/>
            </a:xfrm>
            <a:custGeom>
              <a:avLst/>
              <a:gdLst>
                <a:gd name="connsiteX0" fmla="*/ 54159 w 58123"/>
                <a:gd name="connsiteY0" fmla="*/ 9485 h 19406"/>
                <a:gd name="connsiteX1" fmla="*/ 26977 w 58123"/>
                <a:gd name="connsiteY1" fmla="*/ 425 h 19406"/>
                <a:gd name="connsiteX2" fmla="*/ 20748 w 58123"/>
                <a:gd name="connsiteY2" fmla="*/ 425 h 19406"/>
                <a:gd name="connsiteX3" fmla="*/ 1494 w 58123"/>
                <a:gd name="connsiteY3" fmla="*/ 4955 h 19406"/>
                <a:gd name="connsiteX4" fmla="*/ 1494 w 58123"/>
                <a:gd name="connsiteY4" fmla="*/ 10618 h 19406"/>
                <a:gd name="connsiteX5" fmla="*/ 27543 w 58123"/>
                <a:gd name="connsiteY5" fmla="*/ 10618 h 19406"/>
                <a:gd name="connsiteX6" fmla="*/ 31507 w 58123"/>
                <a:gd name="connsiteY6" fmla="*/ 11184 h 19406"/>
                <a:gd name="connsiteX7" fmla="*/ 51328 w 58123"/>
                <a:gd name="connsiteY7" fmla="*/ 19112 h 19406"/>
                <a:gd name="connsiteX8" fmla="*/ 58123 w 58123"/>
                <a:gd name="connsiteY8" fmla="*/ 14582 h 19406"/>
                <a:gd name="connsiteX9" fmla="*/ 54159 w 58123"/>
                <a:gd name="connsiteY9" fmla="*/ 9485 h 1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23" h="19406">
                  <a:moveTo>
                    <a:pt x="54159" y="9485"/>
                  </a:moveTo>
                  <a:lnTo>
                    <a:pt x="26977" y="425"/>
                  </a:lnTo>
                  <a:cubicBezTo>
                    <a:pt x="24712" y="-142"/>
                    <a:pt x="23013" y="-142"/>
                    <a:pt x="20748" y="425"/>
                  </a:cubicBezTo>
                  <a:lnTo>
                    <a:pt x="1494" y="4955"/>
                  </a:lnTo>
                  <a:cubicBezTo>
                    <a:pt x="-205" y="6088"/>
                    <a:pt x="-771" y="8353"/>
                    <a:pt x="1494" y="10618"/>
                  </a:cubicBezTo>
                  <a:lnTo>
                    <a:pt x="27543" y="10618"/>
                  </a:lnTo>
                  <a:cubicBezTo>
                    <a:pt x="29242" y="10618"/>
                    <a:pt x="30375" y="10618"/>
                    <a:pt x="31507" y="11184"/>
                  </a:cubicBezTo>
                  <a:lnTo>
                    <a:pt x="51328" y="19112"/>
                  </a:lnTo>
                  <a:cubicBezTo>
                    <a:pt x="54725" y="20245"/>
                    <a:pt x="58123" y="17980"/>
                    <a:pt x="58123" y="14582"/>
                  </a:cubicBezTo>
                  <a:cubicBezTo>
                    <a:pt x="58123" y="12317"/>
                    <a:pt x="56424" y="10052"/>
                    <a:pt x="54159" y="9485"/>
                  </a:cubicBez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72" name="Forme libre 71">
            <a:extLst>
              <a:ext uri="{FF2B5EF4-FFF2-40B4-BE49-F238E27FC236}">
                <a16:creationId xmlns:a16="http://schemas.microsoft.com/office/drawing/2014/main" id="{C79348FF-9918-66CB-B0A5-EA9F0DF7DB15}"/>
              </a:ext>
            </a:extLst>
          </p:cNvPr>
          <p:cNvSpPr/>
          <p:nvPr/>
        </p:nvSpPr>
        <p:spPr>
          <a:xfrm>
            <a:off x="4588069" y="2206636"/>
            <a:ext cx="129680" cy="128887"/>
          </a:xfrm>
          <a:custGeom>
            <a:avLst/>
            <a:gdLst>
              <a:gd name="connsiteX0" fmla="*/ 111503 w 129680"/>
              <a:gd name="connsiteY0" fmla="*/ 38451 h 128887"/>
              <a:gd name="connsiteX1" fmla="*/ 116316 w 129680"/>
              <a:gd name="connsiteY1" fmla="*/ 24181 h 128887"/>
              <a:gd name="connsiteX2" fmla="*/ 105444 w 129680"/>
              <a:gd name="connsiteY2" fmla="*/ 13308 h 128887"/>
              <a:gd name="connsiteX3" fmla="*/ 91173 w 129680"/>
              <a:gd name="connsiteY3" fmla="*/ 18121 h 128887"/>
              <a:gd name="connsiteX4" fmla="*/ 79394 w 129680"/>
              <a:gd name="connsiteY4" fmla="*/ 13308 h 128887"/>
              <a:gd name="connsiteX5" fmla="*/ 72712 w 129680"/>
              <a:gd name="connsiteY5" fmla="*/ 0 h 128887"/>
              <a:gd name="connsiteX6" fmla="*/ 57535 w 129680"/>
              <a:gd name="connsiteY6" fmla="*/ 0 h 128887"/>
              <a:gd name="connsiteX7" fmla="*/ 50796 w 129680"/>
              <a:gd name="connsiteY7" fmla="*/ 13364 h 128887"/>
              <a:gd name="connsiteX8" fmla="*/ 38961 w 129680"/>
              <a:gd name="connsiteY8" fmla="*/ 18178 h 128887"/>
              <a:gd name="connsiteX9" fmla="*/ 24690 w 129680"/>
              <a:gd name="connsiteY9" fmla="*/ 13364 h 128887"/>
              <a:gd name="connsiteX10" fmla="*/ 13818 w 129680"/>
              <a:gd name="connsiteY10" fmla="*/ 24237 h 128887"/>
              <a:gd name="connsiteX11" fmla="*/ 18348 w 129680"/>
              <a:gd name="connsiteY11" fmla="*/ 38508 h 128887"/>
              <a:gd name="connsiteX12" fmla="*/ 13364 w 129680"/>
              <a:gd name="connsiteY12" fmla="*/ 50287 h 128887"/>
              <a:gd name="connsiteX13" fmla="*/ 0 w 129680"/>
              <a:gd name="connsiteY13" fmla="*/ 56969 h 128887"/>
              <a:gd name="connsiteX14" fmla="*/ 0 w 129680"/>
              <a:gd name="connsiteY14" fmla="*/ 71919 h 128887"/>
              <a:gd name="connsiteX15" fmla="*/ 13364 w 129680"/>
              <a:gd name="connsiteY15" fmla="*/ 78658 h 128887"/>
              <a:gd name="connsiteX16" fmla="*/ 18178 w 129680"/>
              <a:gd name="connsiteY16" fmla="*/ 90437 h 128887"/>
              <a:gd name="connsiteX17" fmla="*/ 13364 w 129680"/>
              <a:gd name="connsiteY17" fmla="*/ 104707 h 128887"/>
              <a:gd name="connsiteX18" fmla="*/ 24690 w 129680"/>
              <a:gd name="connsiteY18" fmla="*/ 115580 h 128887"/>
              <a:gd name="connsiteX19" fmla="*/ 38961 w 129680"/>
              <a:gd name="connsiteY19" fmla="*/ 110710 h 128887"/>
              <a:gd name="connsiteX20" fmla="*/ 50740 w 129680"/>
              <a:gd name="connsiteY20" fmla="*/ 115580 h 128887"/>
              <a:gd name="connsiteX21" fmla="*/ 57422 w 129680"/>
              <a:gd name="connsiteY21" fmla="*/ 128888 h 128887"/>
              <a:gd name="connsiteX22" fmla="*/ 72599 w 129680"/>
              <a:gd name="connsiteY22" fmla="*/ 128888 h 128887"/>
              <a:gd name="connsiteX23" fmla="*/ 79337 w 129680"/>
              <a:gd name="connsiteY23" fmla="*/ 115807 h 128887"/>
              <a:gd name="connsiteX24" fmla="*/ 90946 w 129680"/>
              <a:gd name="connsiteY24" fmla="*/ 111106 h 128887"/>
              <a:gd name="connsiteX25" fmla="*/ 105160 w 129680"/>
              <a:gd name="connsiteY25" fmla="*/ 115977 h 128887"/>
              <a:gd name="connsiteX26" fmla="*/ 116033 w 129680"/>
              <a:gd name="connsiteY26" fmla="*/ 105047 h 128887"/>
              <a:gd name="connsiteX27" fmla="*/ 111220 w 129680"/>
              <a:gd name="connsiteY27" fmla="*/ 90833 h 128887"/>
              <a:gd name="connsiteX28" fmla="*/ 116373 w 129680"/>
              <a:gd name="connsiteY28" fmla="*/ 78998 h 128887"/>
              <a:gd name="connsiteX29" fmla="*/ 129681 w 129680"/>
              <a:gd name="connsiteY29" fmla="*/ 72315 h 128887"/>
              <a:gd name="connsiteX30" fmla="*/ 129681 w 129680"/>
              <a:gd name="connsiteY30" fmla="*/ 56969 h 128887"/>
              <a:gd name="connsiteX31" fmla="*/ 116316 w 129680"/>
              <a:gd name="connsiteY31" fmla="*/ 50230 h 128887"/>
              <a:gd name="connsiteX32" fmla="*/ 111503 w 129680"/>
              <a:gd name="connsiteY32" fmla="*/ 38451 h 128887"/>
              <a:gd name="connsiteX33" fmla="*/ 65067 w 129680"/>
              <a:gd name="connsiteY33" fmla="*/ 87322 h 128887"/>
              <a:gd name="connsiteX34" fmla="*/ 42415 w 129680"/>
              <a:gd name="connsiteY34" fmla="*/ 64670 h 128887"/>
              <a:gd name="connsiteX35" fmla="*/ 65067 w 129680"/>
              <a:gd name="connsiteY35" fmla="*/ 42019 h 128887"/>
              <a:gd name="connsiteX36" fmla="*/ 87719 w 129680"/>
              <a:gd name="connsiteY36" fmla="*/ 64670 h 128887"/>
              <a:gd name="connsiteX37" fmla="*/ 65067 w 129680"/>
              <a:gd name="connsiteY37" fmla="*/ 87322 h 12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9680" h="128887">
                <a:moveTo>
                  <a:pt x="111503" y="38451"/>
                </a:moveTo>
                <a:lnTo>
                  <a:pt x="116316" y="24181"/>
                </a:lnTo>
                <a:lnTo>
                  <a:pt x="105444" y="13308"/>
                </a:lnTo>
                <a:lnTo>
                  <a:pt x="91173" y="18121"/>
                </a:lnTo>
                <a:cubicBezTo>
                  <a:pt x="87463" y="16031"/>
                  <a:pt x="83506" y="14414"/>
                  <a:pt x="79394" y="13308"/>
                </a:cubicBezTo>
                <a:lnTo>
                  <a:pt x="72712" y="0"/>
                </a:lnTo>
                <a:lnTo>
                  <a:pt x="57535" y="0"/>
                </a:lnTo>
                <a:lnTo>
                  <a:pt x="50796" y="13364"/>
                </a:lnTo>
                <a:cubicBezTo>
                  <a:pt x="46670" y="14481"/>
                  <a:pt x="42695" y="16097"/>
                  <a:pt x="38961" y="18178"/>
                </a:cubicBezTo>
                <a:lnTo>
                  <a:pt x="24690" y="13364"/>
                </a:lnTo>
                <a:lnTo>
                  <a:pt x="13818" y="24237"/>
                </a:lnTo>
                <a:lnTo>
                  <a:pt x="18348" y="38508"/>
                </a:lnTo>
                <a:cubicBezTo>
                  <a:pt x="16175" y="42197"/>
                  <a:pt x="14499" y="46158"/>
                  <a:pt x="13364" y="50287"/>
                </a:cubicBezTo>
                <a:lnTo>
                  <a:pt x="0" y="56969"/>
                </a:lnTo>
                <a:lnTo>
                  <a:pt x="0" y="71919"/>
                </a:lnTo>
                <a:lnTo>
                  <a:pt x="13364" y="78658"/>
                </a:lnTo>
                <a:cubicBezTo>
                  <a:pt x="14466" y="82771"/>
                  <a:pt x="16083" y="86729"/>
                  <a:pt x="18178" y="90437"/>
                </a:cubicBezTo>
                <a:lnTo>
                  <a:pt x="13364" y="104707"/>
                </a:lnTo>
                <a:lnTo>
                  <a:pt x="24690" y="115580"/>
                </a:lnTo>
                <a:lnTo>
                  <a:pt x="38961" y="110710"/>
                </a:lnTo>
                <a:cubicBezTo>
                  <a:pt x="42668" y="112820"/>
                  <a:pt x="46625" y="114456"/>
                  <a:pt x="50740" y="115580"/>
                </a:cubicBezTo>
                <a:lnTo>
                  <a:pt x="57422" y="128888"/>
                </a:lnTo>
                <a:lnTo>
                  <a:pt x="72599" y="128888"/>
                </a:lnTo>
                <a:lnTo>
                  <a:pt x="79337" y="115807"/>
                </a:lnTo>
                <a:cubicBezTo>
                  <a:pt x="83380" y="114707"/>
                  <a:pt x="87277" y="113129"/>
                  <a:pt x="90946" y="111106"/>
                </a:cubicBezTo>
                <a:lnTo>
                  <a:pt x="105160" y="115977"/>
                </a:lnTo>
                <a:lnTo>
                  <a:pt x="116033" y="105047"/>
                </a:lnTo>
                <a:lnTo>
                  <a:pt x="111220" y="90833"/>
                </a:lnTo>
                <a:cubicBezTo>
                  <a:pt x="113383" y="87097"/>
                  <a:pt x="115112" y="83127"/>
                  <a:pt x="116373" y="78998"/>
                </a:cubicBezTo>
                <a:lnTo>
                  <a:pt x="129681" y="72315"/>
                </a:lnTo>
                <a:lnTo>
                  <a:pt x="129681" y="56969"/>
                </a:lnTo>
                <a:lnTo>
                  <a:pt x="116316" y="50230"/>
                </a:lnTo>
                <a:cubicBezTo>
                  <a:pt x="115235" y="46110"/>
                  <a:pt x="113617" y="42150"/>
                  <a:pt x="111503" y="38451"/>
                </a:cubicBezTo>
                <a:close/>
                <a:moveTo>
                  <a:pt x="65067" y="87322"/>
                </a:moveTo>
                <a:cubicBezTo>
                  <a:pt x="52557" y="87322"/>
                  <a:pt x="42415" y="77180"/>
                  <a:pt x="42415" y="64670"/>
                </a:cubicBezTo>
                <a:cubicBezTo>
                  <a:pt x="42415" y="52161"/>
                  <a:pt x="52557" y="42019"/>
                  <a:pt x="65067" y="42019"/>
                </a:cubicBezTo>
                <a:cubicBezTo>
                  <a:pt x="77501" y="42201"/>
                  <a:pt x="87536" y="52236"/>
                  <a:pt x="87719" y="64670"/>
                </a:cubicBezTo>
                <a:cubicBezTo>
                  <a:pt x="87719" y="77180"/>
                  <a:pt x="77577" y="87322"/>
                  <a:pt x="65067" y="87322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3" name="Forme libre 72">
            <a:extLst>
              <a:ext uri="{FF2B5EF4-FFF2-40B4-BE49-F238E27FC236}">
                <a16:creationId xmlns:a16="http://schemas.microsoft.com/office/drawing/2014/main" id="{215FC2F7-1C5F-C2A9-0DCA-FC43D2F864F0}"/>
              </a:ext>
            </a:extLst>
          </p:cNvPr>
          <p:cNvSpPr/>
          <p:nvPr/>
        </p:nvSpPr>
        <p:spPr>
          <a:xfrm>
            <a:off x="4588917" y="2446800"/>
            <a:ext cx="128267" cy="32675"/>
          </a:xfrm>
          <a:custGeom>
            <a:avLst/>
            <a:gdLst>
              <a:gd name="connsiteX0" fmla="*/ 112863 w 128267"/>
              <a:gd name="connsiteY0" fmla="*/ 0 h 32675"/>
              <a:gd name="connsiteX1" fmla="*/ 15404 w 128267"/>
              <a:gd name="connsiteY1" fmla="*/ 0 h 32675"/>
              <a:gd name="connsiteX2" fmla="*/ 29 w 128267"/>
              <a:gd name="connsiteY2" fmla="*/ 17300 h 32675"/>
              <a:gd name="connsiteX3" fmla="*/ 15404 w 128267"/>
              <a:gd name="connsiteY3" fmla="*/ 32675 h 32675"/>
              <a:gd name="connsiteX4" fmla="*/ 112863 w 128267"/>
              <a:gd name="connsiteY4" fmla="*/ 32675 h 32675"/>
              <a:gd name="connsiteX5" fmla="*/ 128238 w 128267"/>
              <a:gd name="connsiteY5" fmla="*/ 15375 h 32675"/>
              <a:gd name="connsiteX6" fmla="*/ 112863 w 128267"/>
              <a:gd name="connsiteY6" fmla="*/ 0 h 3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267" h="32675">
                <a:moveTo>
                  <a:pt x="112863" y="0"/>
                </a:moveTo>
                <a:lnTo>
                  <a:pt x="15404" y="0"/>
                </a:lnTo>
                <a:cubicBezTo>
                  <a:pt x="6381" y="532"/>
                  <a:pt x="-502" y="8277"/>
                  <a:pt x="29" y="17300"/>
                </a:cubicBezTo>
                <a:cubicBezTo>
                  <a:pt x="517" y="25581"/>
                  <a:pt x="7123" y="32187"/>
                  <a:pt x="15404" y="32675"/>
                </a:cubicBezTo>
                <a:lnTo>
                  <a:pt x="112863" y="32675"/>
                </a:lnTo>
                <a:cubicBezTo>
                  <a:pt x="121886" y="32143"/>
                  <a:pt x="128770" y="24398"/>
                  <a:pt x="128238" y="15375"/>
                </a:cubicBezTo>
                <a:cubicBezTo>
                  <a:pt x="127750" y="7094"/>
                  <a:pt x="121144" y="488"/>
                  <a:pt x="112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4" name="Forme libre 73">
            <a:extLst>
              <a:ext uri="{FF2B5EF4-FFF2-40B4-BE49-F238E27FC236}">
                <a16:creationId xmlns:a16="http://schemas.microsoft.com/office/drawing/2014/main" id="{8936AB0C-F4E8-025B-EAE6-2A81169AED71}"/>
              </a:ext>
            </a:extLst>
          </p:cNvPr>
          <p:cNvSpPr/>
          <p:nvPr/>
        </p:nvSpPr>
        <p:spPr>
          <a:xfrm>
            <a:off x="4617686" y="2502127"/>
            <a:ext cx="70729" cy="32675"/>
          </a:xfrm>
          <a:custGeom>
            <a:avLst/>
            <a:gdLst>
              <a:gd name="connsiteX0" fmla="*/ 35393 w 70729"/>
              <a:gd name="connsiteY0" fmla="*/ 32675 h 32675"/>
              <a:gd name="connsiteX1" fmla="*/ 70730 w 70729"/>
              <a:gd name="connsiteY1" fmla="*/ 0 h 32675"/>
              <a:gd name="connsiteX2" fmla="*/ 0 w 70729"/>
              <a:gd name="connsiteY2" fmla="*/ 0 h 32675"/>
              <a:gd name="connsiteX3" fmla="*/ 35393 w 70729"/>
              <a:gd name="connsiteY3" fmla="*/ 32675 h 3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" h="32675">
                <a:moveTo>
                  <a:pt x="35393" y="32675"/>
                </a:moveTo>
                <a:cubicBezTo>
                  <a:pt x="53883" y="32646"/>
                  <a:pt x="69255" y="18431"/>
                  <a:pt x="70730" y="0"/>
                </a:cubicBezTo>
                <a:lnTo>
                  <a:pt x="0" y="0"/>
                </a:lnTo>
                <a:cubicBezTo>
                  <a:pt x="1502" y="18440"/>
                  <a:pt x="16892" y="32648"/>
                  <a:pt x="35393" y="32675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5" name="Forme libre 74">
            <a:extLst>
              <a:ext uri="{FF2B5EF4-FFF2-40B4-BE49-F238E27FC236}">
                <a16:creationId xmlns:a16="http://schemas.microsoft.com/office/drawing/2014/main" id="{D81A4277-301E-3C9D-6B86-62BC0A3F7ECF}"/>
              </a:ext>
            </a:extLst>
          </p:cNvPr>
          <p:cNvSpPr/>
          <p:nvPr/>
        </p:nvSpPr>
        <p:spPr>
          <a:xfrm>
            <a:off x="4511336" y="2130413"/>
            <a:ext cx="283145" cy="293735"/>
          </a:xfrm>
          <a:custGeom>
            <a:avLst/>
            <a:gdLst>
              <a:gd name="connsiteX0" fmla="*/ 283146 w 283145"/>
              <a:gd name="connsiteY0" fmla="*/ 144688 h 293735"/>
              <a:gd name="connsiteX1" fmla="*/ 283146 w 283145"/>
              <a:gd name="connsiteY1" fmla="*/ 139817 h 293735"/>
              <a:gd name="connsiteX2" fmla="*/ 141573 w 283145"/>
              <a:gd name="connsiteY2" fmla="*/ 0 h 293735"/>
              <a:gd name="connsiteX3" fmla="*/ 141573 w 283145"/>
              <a:gd name="connsiteY3" fmla="*/ 0 h 293735"/>
              <a:gd name="connsiteX4" fmla="*/ 0 w 283145"/>
              <a:gd name="connsiteY4" fmla="*/ 139817 h 293735"/>
              <a:gd name="connsiteX5" fmla="*/ 0 w 283145"/>
              <a:gd name="connsiteY5" fmla="*/ 144688 h 293735"/>
              <a:gd name="connsiteX6" fmla="*/ 9853 w 283145"/>
              <a:gd name="connsiteY6" fmla="*/ 193672 h 293735"/>
              <a:gd name="connsiteX7" fmla="*/ 34431 w 283145"/>
              <a:gd name="connsiteY7" fmla="*/ 233935 h 293735"/>
              <a:gd name="connsiteX8" fmla="*/ 67559 w 283145"/>
              <a:gd name="connsiteY8" fmla="*/ 287733 h 293735"/>
              <a:gd name="connsiteX9" fmla="*/ 77299 w 283145"/>
              <a:gd name="connsiteY9" fmla="*/ 293736 h 293735"/>
              <a:gd name="connsiteX10" fmla="*/ 205847 w 283145"/>
              <a:gd name="connsiteY10" fmla="*/ 293736 h 293735"/>
              <a:gd name="connsiteX11" fmla="*/ 215587 w 283145"/>
              <a:gd name="connsiteY11" fmla="*/ 287733 h 293735"/>
              <a:gd name="connsiteX12" fmla="*/ 248715 w 283145"/>
              <a:gd name="connsiteY12" fmla="*/ 233935 h 293735"/>
              <a:gd name="connsiteX13" fmla="*/ 273292 w 283145"/>
              <a:gd name="connsiteY13" fmla="*/ 193672 h 293735"/>
              <a:gd name="connsiteX14" fmla="*/ 283146 w 283145"/>
              <a:gd name="connsiteY14" fmla="*/ 144688 h 293735"/>
              <a:gd name="connsiteX15" fmla="*/ 250527 w 283145"/>
              <a:gd name="connsiteY15" fmla="*/ 144178 h 293735"/>
              <a:gd name="connsiteX16" fmla="*/ 242996 w 283145"/>
              <a:gd name="connsiteY16" fmla="*/ 182233 h 293735"/>
              <a:gd name="connsiteX17" fmla="*/ 224648 w 283145"/>
              <a:gd name="connsiteY17" fmla="*/ 212133 h 293735"/>
              <a:gd name="connsiteX18" fmla="*/ 192539 w 283145"/>
              <a:gd name="connsiteY18" fmla="*/ 260947 h 293735"/>
              <a:gd name="connsiteX19" fmla="*/ 90607 w 283145"/>
              <a:gd name="connsiteY19" fmla="*/ 260947 h 293735"/>
              <a:gd name="connsiteX20" fmla="*/ 58781 w 283145"/>
              <a:gd name="connsiteY20" fmla="*/ 211963 h 293735"/>
              <a:gd name="connsiteX21" fmla="*/ 40433 w 283145"/>
              <a:gd name="connsiteY21" fmla="*/ 182063 h 293735"/>
              <a:gd name="connsiteX22" fmla="*/ 32618 w 283145"/>
              <a:gd name="connsiteY22" fmla="*/ 144008 h 293735"/>
              <a:gd name="connsiteX23" fmla="*/ 32618 w 283145"/>
              <a:gd name="connsiteY23" fmla="*/ 139931 h 293735"/>
              <a:gd name="connsiteX24" fmla="*/ 141403 w 283145"/>
              <a:gd name="connsiteY24" fmla="*/ 32335 h 293735"/>
              <a:gd name="connsiteX25" fmla="*/ 141403 w 283145"/>
              <a:gd name="connsiteY25" fmla="*/ 32335 h 293735"/>
              <a:gd name="connsiteX26" fmla="*/ 250188 w 283145"/>
              <a:gd name="connsiteY26" fmla="*/ 139931 h 29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3145" h="293735">
                <a:moveTo>
                  <a:pt x="283146" y="144688"/>
                </a:moveTo>
                <a:lnTo>
                  <a:pt x="283146" y="139817"/>
                </a:lnTo>
                <a:cubicBezTo>
                  <a:pt x="281703" y="62521"/>
                  <a:pt x="218881" y="478"/>
                  <a:pt x="141573" y="0"/>
                </a:cubicBezTo>
                <a:lnTo>
                  <a:pt x="141573" y="0"/>
                </a:lnTo>
                <a:cubicBezTo>
                  <a:pt x="64264" y="478"/>
                  <a:pt x="1443" y="62521"/>
                  <a:pt x="0" y="139817"/>
                </a:cubicBezTo>
                <a:lnTo>
                  <a:pt x="0" y="144688"/>
                </a:lnTo>
                <a:cubicBezTo>
                  <a:pt x="518" y="161452"/>
                  <a:pt x="3849" y="178011"/>
                  <a:pt x="9853" y="193672"/>
                </a:cubicBezTo>
                <a:cubicBezTo>
                  <a:pt x="15585" y="208448"/>
                  <a:pt x="23908" y="222083"/>
                  <a:pt x="34431" y="233935"/>
                </a:cubicBezTo>
                <a:cubicBezTo>
                  <a:pt x="47399" y="248036"/>
                  <a:pt x="61556" y="275501"/>
                  <a:pt x="67559" y="287733"/>
                </a:cubicBezTo>
                <a:cubicBezTo>
                  <a:pt x="69395" y="291428"/>
                  <a:pt x="73173" y="293756"/>
                  <a:pt x="77299" y="293736"/>
                </a:cubicBezTo>
                <a:lnTo>
                  <a:pt x="205847" y="293736"/>
                </a:lnTo>
                <a:cubicBezTo>
                  <a:pt x="209973" y="293756"/>
                  <a:pt x="213751" y="291428"/>
                  <a:pt x="215587" y="287733"/>
                </a:cubicBezTo>
                <a:cubicBezTo>
                  <a:pt x="221590" y="275501"/>
                  <a:pt x="235747" y="248092"/>
                  <a:pt x="248715" y="233935"/>
                </a:cubicBezTo>
                <a:cubicBezTo>
                  <a:pt x="259238" y="222083"/>
                  <a:pt x="267561" y="208448"/>
                  <a:pt x="273292" y="193672"/>
                </a:cubicBezTo>
                <a:cubicBezTo>
                  <a:pt x="279297" y="178011"/>
                  <a:pt x="282628" y="161452"/>
                  <a:pt x="283146" y="144688"/>
                </a:cubicBezTo>
                <a:close/>
                <a:moveTo>
                  <a:pt x="250527" y="144178"/>
                </a:moveTo>
                <a:cubicBezTo>
                  <a:pt x="250125" y="157191"/>
                  <a:pt x="247580" y="170048"/>
                  <a:pt x="242996" y="182233"/>
                </a:cubicBezTo>
                <a:cubicBezTo>
                  <a:pt x="238696" y="193206"/>
                  <a:pt x="232484" y="203329"/>
                  <a:pt x="224648" y="212133"/>
                </a:cubicBezTo>
                <a:cubicBezTo>
                  <a:pt x="212078" y="227097"/>
                  <a:pt x="201301" y="243479"/>
                  <a:pt x="192539" y="260947"/>
                </a:cubicBezTo>
                <a:lnTo>
                  <a:pt x="90607" y="260947"/>
                </a:lnTo>
                <a:cubicBezTo>
                  <a:pt x="81945" y="243434"/>
                  <a:pt x="71263" y="226994"/>
                  <a:pt x="58781" y="211963"/>
                </a:cubicBezTo>
                <a:cubicBezTo>
                  <a:pt x="50945" y="203159"/>
                  <a:pt x="44733" y="193036"/>
                  <a:pt x="40433" y="182063"/>
                </a:cubicBezTo>
                <a:cubicBezTo>
                  <a:pt x="35752" y="169894"/>
                  <a:pt x="33112" y="157037"/>
                  <a:pt x="32618" y="144008"/>
                </a:cubicBezTo>
                <a:lnTo>
                  <a:pt x="32618" y="139931"/>
                </a:lnTo>
                <a:cubicBezTo>
                  <a:pt x="33633" y="80470"/>
                  <a:pt x="81934" y="32696"/>
                  <a:pt x="141403" y="32335"/>
                </a:cubicBezTo>
                <a:lnTo>
                  <a:pt x="141403" y="32335"/>
                </a:lnTo>
                <a:cubicBezTo>
                  <a:pt x="200872" y="32696"/>
                  <a:pt x="249173" y="80470"/>
                  <a:pt x="250188" y="139931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6" name="Forme libre 75">
            <a:extLst>
              <a:ext uri="{FF2B5EF4-FFF2-40B4-BE49-F238E27FC236}">
                <a16:creationId xmlns:a16="http://schemas.microsoft.com/office/drawing/2014/main" id="{C90136A1-0BA9-42FF-03CE-E0A8A7EDF798}"/>
              </a:ext>
            </a:extLst>
          </p:cNvPr>
          <p:cNvSpPr/>
          <p:nvPr/>
        </p:nvSpPr>
        <p:spPr>
          <a:xfrm>
            <a:off x="4642829" y="2045922"/>
            <a:ext cx="22651" cy="62292"/>
          </a:xfrm>
          <a:custGeom>
            <a:avLst/>
            <a:gdLst>
              <a:gd name="connsiteX0" fmla="*/ 11326 w 22651"/>
              <a:gd name="connsiteY0" fmla="*/ 62292 h 62292"/>
              <a:gd name="connsiteX1" fmla="*/ 22652 w 22651"/>
              <a:gd name="connsiteY1" fmla="*/ 50966 h 62292"/>
              <a:gd name="connsiteX2" fmla="*/ 22652 w 22651"/>
              <a:gd name="connsiteY2" fmla="*/ 11326 h 62292"/>
              <a:gd name="connsiteX3" fmla="*/ 11326 w 22651"/>
              <a:gd name="connsiteY3" fmla="*/ 0 h 62292"/>
              <a:gd name="connsiteX4" fmla="*/ 0 w 22651"/>
              <a:gd name="connsiteY4" fmla="*/ 11326 h 62292"/>
              <a:gd name="connsiteX5" fmla="*/ 0 w 22651"/>
              <a:gd name="connsiteY5" fmla="*/ 50966 h 62292"/>
              <a:gd name="connsiteX6" fmla="*/ 11326 w 22651"/>
              <a:gd name="connsiteY6" fmla="*/ 62292 h 6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51" h="62292">
                <a:moveTo>
                  <a:pt x="11326" y="62292"/>
                </a:moveTo>
                <a:cubicBezTo>
                  <a:pt x="17581" y="62292"/>
                  <a:pt x="22652" y="57222"/>
                  <a:pt x="22652" y="50966"/>
                </a:cubicBezTo>
                <a:lnTo>
                  <a:pt x="22652" y="11326"/>
                </a:lnTo>
                <a:cubicBezTo>
                  <a:pt x="22652" y="5071"/>
                  <a:pt x="17581" y="0"/>
                  <a:pt x="11326" y="0"/>
                </a:cubicBezTo>
                <a:cubicBezTo>
                  <a:pt x="5071" y="0"/>
                  <a:pt x="0" y="5071"/>
                  <a:pt x="0" y="11326"/>
                </a:cubicBezTo>
                <a:lnTo>
                  <a:pt x="0" y="50966"/>
                </a:lnTo>
                <a:cubicBezTo>
                  <a:pt x="0" y="57222"/>
                  <a:pt x="5071" y="62292"/>
                  <a:pt x="11326" y="62292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7" name="Forme libre 76">
            <a:extLst>
              <a:ext uri="{FF2B5EF4-FFF2-40B4-BE49-F238E27FC236}">
                <a16:creationId xmlns:a16="http://schemas.microsoft.com/office/drawing/2014/main" id="{F636EDD6-8AFC-5198-5195-11637938E70A}"/>
              </a:ext>
            </a:extLst>
          </p:cNvPr>
          <p:cNvSpPr/>
          <p:nvPr/>
        </p:nvSpPr>
        <p:spPr>
          <a:xfrm>
            <a:off x="4488796" y="2110958"/>
            <a:ext cx="50240" cy="50326"/>
          </a:xfrm>
          <a:custGeom>
            <a:avLst/>
            <a:gdLst>
              <a:gd name="connsiteX0" fmla="*/ 30978 w 50240"/>
              <a:gd name="connsiteY0" fmla="*/ 47034 h 50326"/>
              <a:gd name="connsiteX1" fmla="*/ 46947 w 50240"/>
              <a:gd name="connsiteY1" fmla="*/ 47034 h 50326"/>
              <a:gd name="connsiteX2" fmla="*/ 46947 w 50240"/>
              <a:gd name="connsiteY2" fmla="*/ 31064 h 50326"/>
              <a:gd name="connsiteX3" fmla="*/ 18916 w 50240"/>
              <a:gd name="connsiteY3" fmla="*/ 2920 h 50326"/>
              <a:gd name="connsiteX4" fmla="*/ 2919 w 50240"/>
              <a:gd name="connsiteY4" fmla="*/ 3736 h 50326"/>
              <a:gd name="connsiteX5" fmla="*/ 2946 w 50240"/>
              <a:gd name="connsiteY5" fmla="*/ 18946 h 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40" h="50326">
                <a:moveTo>
                  <a:pt x="30978" y="47034"/>
                </a:moveTo>
                <a:cubicBezTo>
                  <a:pt x="35396" y="51425"/>
                  <a:pt x="42530" y="51425"/>
                  <a:pt x="46947" y="47034"/>
                </a:cubicBezTo>
                <a:cubicBezTo>
                  <a:pt x="51338" y="42616"/>
                  <a:pt x="51338" y="35482"/>
                  <a:pt x="46947" y="31064"/>
                </a:cubicBezTo>
                <a:lnTo>
                  <a:pt x="18916" y="2920"/>
                </a:lnTo>
                <a:cubicBezTo>
                  <a:pt x="14273" y="-1272"/>
                  <a:pt x="7112" y="-907"/>
                  <a:pt x="2919" y="3736"/>
                </a:cubicBezTo>
                <a:cubicBezTo>
                  <a:pt x="-984" y="8059"/>
                  <a:pt x="-972" y="14637"/>
                  <a:pt x="2946" y="18946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8" name="Forme libre 77">
            <a:extLst>
              <a:ext uri="{FF2B5EF4-FFF2-40B4-BE49-F238E27FC236}">
                <a16:creationId xmlns:a16="http://schemas.microsoft.com/office/drawing/2014/main" id="{C84697E2-92A6-D6CB-C55A-4991795F92A7}"/>
              </a:ext>
            </a:extLst>
          </p:cNvPr>
          <p:cNvSpPr/>
          <p:nvPr/>
        </p:nvSpPr>
        <p:spPr>
          <a:xfrm>
            <a:off x="4769160" y="2113896"/>
            <a:ext cx="49704" cy="49599"/>
          </a:xfrm>
          <a:custGeom>
            <a:avLst/>
            <a:gdLst>
              <a:gd name="connsiteX0" fmla="*/ 11561 w 49704"/>
              <a:gd name="connsiteY0" fmla="*/ 49588 h 49599"/>
              <a:gd name="connsiteX1" fmla="*/ 19602 w 49704"/>
              <a:gd name="connsiteY1" fmla="*/ 46247 h 49599"/>
              <a:gd name="connsiteX2" fmla="*/ 47577 w 49704"/>
              <a:gd name="connsiteY2" fmla="*/ 17933 h 49599"/>
              <a:gd name="connsiteX3" fmla="*/ 44985 w 49704"/>
              <a:gd name="connsiteY3" fmla="*/ 2127 h 49599"/>
              <a:gd name="connsiteX4" fmla="*/ 31608 w 49704"/>
              <a:gd name="connsiteY4" fmla="*/ 2246 h 49599"/>
              <a:gd name="connsiteX5" fmla="*/ 3293 w 49704"/>
              <a:gd name="connsiteY5" fmla="*/ 30561 h 49599"/>
              <a:gd name="connsiteX6" fmla="*/ 3293 w 49704"/>
              <a:gd name="connsiteY6" fmla="*/ 46530 h 49599"/>
              <a:gd name="connsiteX7" fmla="*/ 11561 w 49704"/>
              <a:gd name="connsiteY7" fmla="*/ 49588 h 4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04" h="49599">
                <a:moveTo>
                  <a:pt x="11561" y="49588"/>
                </a:moveTo>
                <a:cubicBezTo>
                  <a:pt x="14579" y="49590"/>
                  <a:pt x="17474" y="48388"/>
                  <a:pt x="19602" y="46247"/>
                </a:cubicBezTo>
                <a:lnTo>
                  <a:pt x="47577" y="17933"/>
                </a:lnTo>
                <a:cubicBezTo>
                  <a:pt x="51226" y="12852"/>
                  <a:pt x="50066" y="5775"/>
                  <a:pt x="44985" y="2127"/>
                </a:cubicBezTo>
                <a:cubicBezTo>
                  <a:pt x="40976" y="-752"/>
                  <a:pt x="35565" y="-704"/>
                  <a:pt x="31608" y="2246"/>
                </a:cubicBezTo>
                <a:lnTo>
                  <a:pt x="3293" y="30561"/>
                </a:lnTo>
                <a:cubicBezTo>
                  <a:pt x="-1098" y="34978"/>
                  <a:pt x="-1098" y="42113"/>
                  <a:pt x="3293" y="46530"/>
                </a:cubicBezTo>
                <a:cubicBezTo>
                  <a:pt x="5523" y="48624"/>
                  <a:pt x="8505" y="49728"/>
                  <a:pt x="11561" y="49588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9" name="Forme libre 78">
            <a:extLst>
              <a:ext uri="{FF2B5EF4-FFF2-40B4-BE49-F238E27FC236}">
                <a16:creationId xmlns:a16="http://schemas.microsoft.com/office/drawing/2014/main" id="{65947C82-7916-7715-680D-02F7A8316419}"/>
              </a:ext>
            </a:extLst>
          </p:cNvPr>
          <p:cNvSpPr/>
          <p:nvPr/>
        </p:nvSpPr>
        <p:spPr>
          <a:xfrm>
            <a:off x="4427299" y="2258282"/>
            <a:ext cx="62292" cy="22651"/>
          </a:xfrm>
          <a:custGeom>
            <a:avLst/>
            <a:gdLst>
              <a:gd name="connsiteX0" fmla="*/ 50966 w 62292"/>
              <a:gd name="connsiteY0" fmla="*/ 0 h 22651"/>
              <a:gd name="connsiteX1" fmla="*/ 11326 w 62292"/>
              <a:gd name="connsiteY1" fmla="*/ 0 h 22651"/>
              <a:gd name="connsiteX2" fmla="*/ 0 w 62292"/>
              <a:gd name="connsiteY2" fmla="*/ 11326 h 22651"/>
              <a:gd name="connsiteX3" fmla="*/ 11326 w 62292"/>
              <a:gd name="connsiteY3" fmla="*/ 22652 h 22651"/>
              <a:gd name="connsiteX4" fmla="*/ 50966 w 62292"/>
              <a:gd name="connsiteY4" fmla="*/ 22652 h 22651"/>
              <a:gd name="connsiteX5" fmla="*/ 62292 w 62292"/>
              <a:gd name="connsiteY5" fmla="*/ 11326 h 22651"/>
              <a:gd name="connsiteX6" fmla="*/ 50966 w 62292"/>
              <a:gd name="connsiteY6" fmla="*/ 0 h 2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2" h="22651">
                <a:moveTo>
                  <a:pt x="50966" y="0"/>
                </a:moveTo>
                <a:lnTo>
                  <a:pt x="11326" y="0"/>
                </a:lnTo>
                <a:cubicBezTo>
                  <a:pt x="5071" y="0"/>
                  <a:pt x="0" y="5071"/>
                  <a:pt x="0" y="11326"/>
                </a:cubicBezTo>
                <a:cubicBezTo>
                  <a:pt x="0" y="17581"/>
                  <a:pt x="5071" y="22652"/>
                  <a:pt x="11326" y="22652"/>
                </a:cubicBezTo>
                <a:lnTo>
                  <a:pt x="50966" y="22652"/>
                </a:lnTo>
                <a:cubicBezTo>
                  <a:pt x="57222" y="22652"/>
                  <a:pt x="62292" y="17581"/>
                  <a:pt x="62292" y="11326"/>
                </a:cubicBezTo>
                <a:cubicBezTo>
                  <a:pt x="62292" y="5071"/>
                  <a:pt x="57222" y="0"/>
                  <a:pt x="509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0" name="Forme libre 79">
            <a:extLst>
              <a:ext uri="{FF2B5EF4-FFF2-40B4-BE49-F238E27FC236}">
                <a16:creationId xmlns:a16="http://schemas.microsoft.com/office/drawing/2014/main" id="{C3EAA54B-8885-7D62-DE37-12EE2E6B2641}"/>
              </a:ext>
            </a:extLst>
          </p:cNvPr>
          <p:cNvSpPr/>
          <p:nvPr/>
        </p:nvSpPr>
        <p:spPr>
          <a:xfrm>
            <a:off x="4487783" y="2378104"/>
            <a:ext cx="50683" cy="50966"/>
          </a:xfrm>
          <a:custGeom>
            <a:avLst/>
            <a:gdLst>
              <a:gd name="connsiteX0" fmla="*/ 31991 w 50683"/>
              <a:gd name="connsiteY0" fmla="*/ 2723 h 50966"/>
              <a:gd name="connsiteX1" fmla="*/ 3959 w 50683"/>
              <a:gd name="connsiteY1" fmla="*/ 31038 h 50966"/>
              <a:gd name="connsiteX2" fmla="*/ 2724 w 50683"/>
              <a:gd name="connsiteY2" fmla="*/ 47007 h 50966"/>
              <a:gd name="connsiteX3" fmla="*/ 18693 w 50683"/>
              <a:gd name="connsiteY3" fmla="*/ 48243 h 50966"/>
              <a:gd name="connsiteX4" fmla="*/ 19929 w 50683"/>
              <a:gd name="connsiteY4" fmla="*/ 47007 h 50966"/>
              <a:gd name="connsiteX5" fmla="*/ 47960 w 50683"/>
              <a:gd name="connsiteY5" fmla="*/ 18693 h 50966"/>
              <a:gd name="connsiteX6" fmla="*/ 46725 w 50683"/>
              <a:gd name="connsiteY6" fmla="*/ 2723 h 50966"/>
              <a:gd name="connsiteX7" fmla="*/ 31991 w 50683"/>
              <a:gd name="connsiteY7" fmla="*/ 2723 h 5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83" h="50966">
                <a:moveTo>
                  <a:pt x="31991" y="2723"/>
                </a:moveTo>
                <a:lnTo>
                  <a:pt x="3959" y="31038"/>
                </a:lnTo>
                <a:cubicBezTo>
                  <a:pt x="-792" y="35107"/>
                  <a:pt x="-1345" y="42256"/>
                  <a:pt x="2724" y="47007"/>
                </a:cubicBezTo>
                <a:cubicBezTo>
                  <a:pt x="6792" y="51759"/>
                  <a:pt x="13942" y="52311"/>
                  <a:pt x="18693" y="48243"/>
                </a:cubicBezTo>
                <a:cubicBezTo>
                  <a:pt x="19136" y="47864"/>
                  <a:pt x="19549" y="47450"/>
                  <a:pt x="19929" y="47007"/>
                </a:cubicBezTo>
                <a:lnTo>
                  <a:pt x="47960" y="18693"/>
                </a:lnTo>
                <a:cubicBezTo>
                  <a:pt x="52029" y="13942"/>
                  <a:pt x="51476" y="6792"/>
                  <a:pt x="46725" y="2723"/>
                </a:cubicBezTo>
                <a:cubicBezTo>
                  <a:pt x="42485" y="-908"/>
                  <a:pt x="36231" y="-908"/>
                  <a:pt x="31991" y="2723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1" name="Forme libre 80">
            <a:extLst>
              <a:ext uri="{FF2B5EF4-FFF2-40B4-BE49-F238E27FC236}">
                <a16:creationId xmlns:a16="http://schemas.microsoft.com/office/drawing/2014/main" id="{CB855DC5-AFFD-EDDB-1C2A-C05D74B6BC1A}"/>
              </a:ext>
            </a:extLst>
          </p:cNvPr>
          <p:cNvSpPr/>
          <p:nvPr/>
        </p:nvSpPr>
        <p:spPr>
          <a:xfrm>
            <a:off x="4769030" y="2374940"/>
            <a:ext cx="52049" cy="52096"/>
          </a:xfrm>
          <a:custGeom>
            <a:avLst/>
            <a:gdLst>
              <a:gd name="connsiteX0" fmla="*/ 19732 w 52049"/>
              <a:gd name="connsiteY0" fmla="*/ 3736 h 52096"/>
              <a:gd name="connsiteX1" fmla="*/ 3736 w 52049"/>
              <a:gd name="connsiteY1" fmla="*/ 2920 h 52096"/>
              <a:gd name="connsiteX2" fmla="*/ 2920 w 52049"/>
              <a:gd name="connsiteY2" fmla="*/ 18916 h 52096"/>
              <a:gd name="connsiteX3" fmla="*/ 3706 w 52049"/>
              <a:gd name="connsiteY3" fmla="*/ 19705 h 52096"/>
              <a:gd name="connsiteX4" fmla="*/ 32021 w 52049"/>
              <a:gd name="connsiteY4" fmla="*/ 48020 h 52096"/>
              <a:gd name="connsiteX5" fmla="*/ 47972 w 52049"/>
              <a:gd name="connsiteY5" fmla="*/ 49473 h 52096"/>
              <a:gd name="connsiteX6" fmla="*/ 49425 w 52049"/>
              <a:gd name="connsiteY6" fmla="*/ 33522 h 52096"/>
              <a:gd name="connsiteX7" fmla="*/ 47594 w 52049"/>
              <a:gd name="connsiteY7" fmla="*/ 31767 h 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49" h="52096">
                <a:moveTo>
                  <a:pt x="19732" y="3736"/>
                </a:moveTo>
                <a:cubicBezTo>
                  <a:pt x="15541" y="-907"/>
                  <a:pt x="8379" y="-1272"/>
                  <a:pt x="3736" y="2920"/>
                </a:cubicBezTo>
                <a:cubicBezTo>
                  <a:pt x="-907" y="7111"/>
                  <a:pt x="-1272" y="14273"/>
                  <a:pt x="2920" y="18916"/>
                </a:cubicBezTo>
                <a:cubicBezTo>
                  <a:pt x="3169" y="19191"/>
                  <a:pt x="3432" y="19455"/>
                  <a:pt x="3706" y="19705"/>
                </a:cubicBezTo>
                <a:lnTo>
                  <a:pt x="32021" y="48020"/>
                </a:lnTo>
                <a:cubicBezTo>
                  <a:pt x="36024" y="52826"/>
                  <a:pt x="43166" y="53476"/>
                  <a:pt x="47972" y="49473"/>
                </a:cubicBezTo>
                <a:cubicBezTo>
                  <a:pt x="52778" y="45470"/>
                  <a:pt x="53428" y="38328"/>
                  <a:pt x="49425" y="33522"/>
                </a:cubicBezTo>
                <a:cubicBezTo>
                  <a:pt x="48882" y="32870"/>
                  <a:pt x="48268" y="32282"/>
                  <a:pt x="47594" y="31767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2" name="Forme libre 81">
            <a:extLst>
              <a:ext uri="{FF2B5EF4-FFF2-40B4-BE49-F238E27FC236}">
                <a16:creationId xmlns:a16="http://schemas.microsoft.com/office/drawing/2014/main" id="{634B6F18-7780-5053-9100-724DF25C193B}"/>
              </a:ext>
            </a:extLst>
          </p:cNvPr>
          <p:cNvSpPr/>
          <p:nvPr/>
        </p:nvSpPr>
        <p:spPr>
          <a:xfrm>
            <a:off x="4816624" y="2257885"/>
            <a:ext cx="62292" cy="22651"/>
          </a:xfrm>
          <a:custGeom>
            <a:avLst/>
            <a:gdLst>
              <a:gd name="connsiteX0" fmla="*/ 50966 w 62292"/>
              <a:gd name="connsiteY0" fmla="*/ 0 h 22651"/>
              <a:gd name="connsiteX1" fmla="*/ 11326 w 62292"/>
              <a:gd name="connsiteY1" fmla="*/ 0 h 22651"/>
              <a:gd name="connsiteX2" fmla="*/ 0 w 62292"/>
              <a:gd name="connsiteY2" fmla="*/ 11326 h 22651"/>
              <a:gd name="connsiteX3" fmla="*/ 11326 w 62292"/>
              <a:gd name="connsiteY3" fmla="*/ 22652 h 22651"/>
              <a:gd name="connsiteX4" fmla="*/ 50966 w 62292"/>
              <a:gd name="connsiteY4" fmla="*/ 22652 h 22651"/>
              <a:gd name="connsiteX5" fmla="*/ 62292 w 62292"/>
              <a:gd name="connsiteY5" fmla="*/ 11326 h 22651"/>
              <a:gd name="connsiteX6" fmla="*/ 50966 w 62292"/>
              <a:gd name="connsiteY6" fmla="*/ 0 h 2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2" h="22651">
                <a:moveTo>
                  <a:pt x="50966" y="0"/>
                </a:moveTo>
                <a:lnTo>
                  <a:pt x="11326" y="0"/>
                </a:lnTo>
                <a:cubicBezTo>
                  <a:pt x="5071" y="0"/>
                  <a:pt x="0" y="5071"/>
                  <a:pt x="0" y="11326"/>
                </a:cubicBezTo>
                <a:cubicBezTo>
                  <a:pt x="0" y="17581"/>
                  <a:pt x="5071" y="22652"/>
                  <a:pt x="11326" y="22652"/>
                </a:cubicBezTo>
                <a:lnTo>
                  <a:pt x="50966" y="22652"/>
                </a:lnTo>
                <a:cubicBezTo>
                  <a:pt x="57222" y="22652"/>
                  <a:pt x="62292" y="17581"/>
                  <a:pt x="62292" y="11326"/>
                </a:cubicBezTo>
                <a:cubicBezTo>
                  <a:pt x="62292" y="5071"/>
                  <a:pt x="57222" y="0"/>
                  <a:pt x="50966" y="0"/>
                </a:cubicBezTo>
                <a:close/>
              </a:path>
            </a:pathLst>
          </a:custGeom>
          <a:gradFill flip="none" rotWithShape="1">
            <a:gsLst>
              <a:gs pos="0">
                <a:srgbClr val="034688"/>
              </a:gs>
              <a:gs pos="100000">
                <a:srgbClr val="00B5FF"/>
              </a:gs>
            </a:gsLst>
            <a:lin ang="2700000" scaled="1"/>
            <a:tileRect/>
          </a:gra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826C409-D980-60E9-C504-3C5DEBBABC17}"/>
              </a:ext>
            </a:extLst>
          </p:cNvPr>
          <p:cNvCxnSpPr>
            <a:cxnSpLocks/>
          </p:cNvCxnSpPr>
          <p:nvPr/>
        </p:nvCxnSpPr>
        <p:spPr>
          <a:xfrm>
            <a:off x="54058" y="926236"/>
            <a:ext cx="5387372" cy="0"/>
          </a:xfrm>
          <a:prstGeom prst="line">
            <a:avLst/>
          </a:prstGeom>
          <a:ln w="76200">
            <a:solidFill>
              <a:srgbClr val="034688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444330E5-FFFE-9F8E-CD11-F755AC59FBB8}"/>
              </a:ext>
            </a:extLst>
          </p:cNvPr>
          <p:cNvCxnSpPr>
            <a:cxnSpLocks/>
          </p:cNvCxnSpPr>
          <p:nvPr/>
        </p:nvCxnSpPr>
        <p:spPr>
          <a:xfrm>
            <a:off x="6752163" y="926236"/>
            <a:ext cx="5439837" cy="0"/>
          </a:xfrm>
          <a:prstGeom prst="line">
            <a:avLst/>
          </a:prstGeom>
          <a:ln w="76200">
            <a:solidFill>
              <a:srgbClr val="034688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A32992-C232-D187-B3AA-73932EC1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592" y="114215"/>
            <a:ext cx="1484410" cy="15077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2E1AB0-145B-B3DE-5EDC-4143051CBE50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541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BDE542-B6B6-580E-7704-17504CED7A6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8757EA-423B-B053-2D0A-1E67351F0F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1651395-C7AE-46DE-5FB9-0516E3408624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BA4443-D008-00D1-B93A-B5C2204C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sx="33000" sy="33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3F76E1B-367B-1C86-CAAD-D038F1256D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08D77B1-1D0E-1074-9156-564BB0F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A746895B-CA70-338D-DAB6-C4B783BA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569" y="2590837"/>
            <a:ext cx="10162537" cy="1981158"/>
          </a:xfrm>
        </p:spPr>
        <p:txBody>
          <a:bodyPr>
            <a:normAutofit/>
          </a:bodyPr>
          <a:lstStyle/>
          <a:p>
            <a:r>
              <a:rPr lang="fr-FR" sz="4800" b="1" spc="300" dirty="0">
                <a:solidFill>
                  <a:schemeClr val="bg1"/>
                </a:solidFill>
                <a:latin typeface="Avenir Black" panose="02000503020000020003" pitchFamily="2" charset="0"/>
              </a:rPr>
              <a:t>L’INÉGALITÉ ALIMENTAIRE </a:t>
            </a:r>
            <a:br>
              <a:rPr lang="fr-FR" sz="4800" i="1" spc="300" dirty="0">
                <a:solidFill>
                  <a:schemeClr val="bg1"/>
                </a:solidFill>
                <a:latin typeface="Avenir Oblique" panose="02000503020000020003" pitchFamily="2" charset="0"/>
              </a:rPr>
            </a:br>
            <a:r>
              <a:rPr lang="fr-FR" sz="4800" spc="300" dirty="0">
                <a:solidFill>
                  <a:schemeClr val="bg1"/>
                </a:solidFill>
                <a:latin typeface="Avenir Medium" panose="02000503020000020003" pitchFamily="2" charset="0"/>
              </a:rPr>
              <a:t>DANS LE MONDE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EAF81F-BB4A-BD94-D365-F9B1B7B79A2A}"/>
              </a:ext>
            </a:extLst>
          </p:cNvPr>
          <p:cNvCxnSpPr>
            <a:cxnSpLocks/>
          </p:cNvCxnSpPr>
          <p:nvPr/>
        </p:nvCxnSpPr>
        <p:spPr>
          <a:xfrm>
            <a:off x="1439876" y="4835809"/>
            <a:ext cx="39561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15A8E3AE-D524-AAFC-F654-B98008BA9F67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8434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0279A57-C101-83F2-503E-4A21BA84B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5EDF4"/>
              </a:clrFrom>
              <a:clrTo>
                <a:srgbClr val="E5EDF4">
                  <a:alpha val="0"/>
                </a:srgbClr>
              </a:clrTo>
            </a:clrChange>
          </a:blip>
          <a:srcRect t="1221"/>
          <a:stretch/>
        </p:blipFill>
        <p:spPr>
          <a:xfrm>
            <a:off x="427490" y="931683"/>
            <a:ext cx="11353799" cy="600916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4F10B2B-61BD-21AB-6EF6-014CD526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16224" y="5534349"/>
            <a:ext cx="114471" cy="108980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7F81EB7-A4FF-80D5-DB9F-B5EFFB72D57B}"/>
              </a:ext>
            </a:extLst>
          </p:cNvPr>
          <p:cNvSpPr txBox="1"/>
          <p:nvPr/>
        </p:nvSpPr>
        <p:spPr>
          <a:xfrm>
            <a:off x="9791268" y="5847006"/>
            <a:ext cx="11256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>
                <a:latin typeface="Avenir Book" panose="02000503020000020003" pitchFamily="2" charset="0"/>
              </a:rPr>
              <a:t>Proportion par pays (%)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6761C3-6B51-D43D-7EBD-72502F69A6B2}"/>
              </a:ext>
            </a:extLst>
          </p:cNvPr>
          <p:cNvSpPr txBox="1"/>
          <p:nvPr/>
        </p:nvSpPr>
        <p:spPr>
          <a:xfrm>
            <a:off x="9791268" y="6127378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latin typeface="Avenir Medium" panose="02000503020000020003" pitchFamily="2" charset="0"/>
              </a:rPr>
              <a:t>50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17355A8-7DB3-7D83-D25E-713DAA582E42}"/>
              </a:ext>
            </a:extLst>
          </p:cNvPr>
          <p:cNvSpPr txBox="1"/>
          <p:nvPr/>
        </p:nvSpPr>
        <p:spPr>
          <a:xfrm>
            <a:off x="10687924" y="6136967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latin typeface="Avenir Medium" panose="02000503020000020003" pitchFamily="2" charset="0"/>
              </a:rPr>
              <a:t>20 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06E3B74-552F-47F5-34BE-07ED330C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1353800" cy="747895"/>
          </a:xfrm>
        </p:spPr>
        <p:txBody>
          <a:bodyPr>
            <a:noAutofit/>
          </a:bodyPr>
          <a:lstStyle/>
          <a:p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LES PAYS AVEC LA PROPORTION DE PERSONNES SOUS-ALIMENTÉES LA PLUS FORTE EN 2017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17AA578-0C97-AD8F-0B81-53884753F5A7}"/>
              </a:ext>
            </a:extLst>
          </p:cNvPr>
          <p:cNvGrpSpPr/>
          <p:nvPr/>
        </p:nvGrpSpPr>
        <p:grpSpPr>
          <a:xfrm>
            <a:off x="411893" y="3269126"/>
            <a:ext cx="2342290" cy="319747"/>
            <a:chOff x="931256" y="3062003"/>
            <a:chExt cx="2342290" cy="319747"/>
          </a:xfrm>
        </p:grpSpPr>
        <p:cxnSp>
          <p:nvCxnSpPr>
            <p:cNvPr id="24" name="Connecteur en angle 23">
              <a:extLst>
                <a:ext uri="{FF2B5EF4-FFF2-40B4-BE49-F238E27FC236}">
                  <a16:creationId xmlns:a16="http://schemas.microsoft.com/office/drawing/2014/main" id="{D3AB5CD1-1C69-3B4C-FEB3-8627F871533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852942" y="3148889"/>
              <a:ext cx="1420604" cy="10207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23275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e 109">
              <a:extLst>
                <a:ext uri="{FF2B5EF4-FFF2-40B4-BE49-F238E27FC236}">
                  <a16:creationId xmlns:a16="http://schemas.microsoft.com/office/drawing/2014/main" id="{58275F73-5946-46EC-E0EC-905D39D5BAD9}"/>
                </a:ext>
              </a:extLst>
            </p:cNvPr>
            <p:cNvGrpSpPr/>
            <p:nvPr/>
          </p:nvGrpSpPr>
          <p:grpSpPr>
            <a:xfrm>
              <a:off x="931256" y="3062003"/>
              <a:ext cx="932698" cy="319747"/>
              <a:chOff x="339570" y="3219991"/>
              <a:chExt cx="932698" cy="319747"/>
            </a:xfrm>
          </p:grpSpPr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8C5E4AD2-04C9-7B58-B98B-110FB16EB0BE}"/>
                  </a:ext>
                </a:extLst>
              </p:cNvPr>
              <p:cNvGrpSpPr/>
              <p:nvPr/>
            </p:nvGrpSpPr>
            <p:grpSpPr>
              <a:xfrm>
                <a:off x="791178" y="3219991"/>
                <a:ext cx="481090" cy="319747"/>
                <a:chOff x="906089" y="4747576"/>
                <a:chExt cx="481090" cy="319747"/>
              </a:xfrm>
            </p:grpSpPr>
            <p:sp>
              <p:nvSpPr>
                <p:cNvPr id="78" name="Bouée 77">
                  <a:extLst>
                    <a:ext uri="{FF2B5EF4-FFF2-40B4-BE49-F238E27FC236}">
                      <a16:creationId xmlns:a16="http://schemas.microsoft.com/office/drawing/2014/main" id="{8074F10D-E32E-DC41-E12E-B81B7266B5CA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232751"/>
                </a:solidFill>
                <a:ln>
                  <a:solidFill>
                    <a:srgbClr val="23275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ZoneTexte 78">
                  <a:extLst>
                    <a:ext uri="{FF2B5EF4-FFF2-40B4-BE49-F238E27FC236}">
                      <a16:creationId xmlns:a16="http://schemas.microsoft.com/office/drawing/2014/main" id="{40370FEF-26CF-14A5-5952-2DC5EB2B42EE}"/>
                    </a:ext>
                  </a:extLst>
                </p:cNvPr>
                <p:cNvSpPr txBox="1"/>
                <p:nvPr/>
              </p:nvSpPr>
              <p:spPr>
                <a:xfrm>
                  <a:off x="906089" y="4808580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232751"/>
                      </a:solidFill>
                      <a:latin typeface="Avenir Light" panose="020B0402020203020204" pitchFamily="34" charset="77"/>
                    </a:rPr>
                    <a:t>48 %</a:t>
                  </a:r>
                </a:p>
              </p:txBody>
            </p:sp>
          </p:grp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FE48B98A-B4AF-259A-9208-1E2732C8D758}"/>
                  </a:ext>
                </a:extLst>
              </p:cNvPr>
              <p:cNvSpPr txBox="1"/>
              <p:nvPr/>
            </p:nvSpPr>
            <p:spPr>
              <a:xfrm>
                <a:off x="339570" y="3275527"/>
                <a:ext cx="48763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b="1" dirty="0">
                    <a:solidFill>
                      <a:srgbClr val="232751"/>
                    </a:solidFill>
                    <a:latin typeface="Avenir Book" panose="02000503020000020003" pitchFamily="2" charset="0"/>
                  </a:rPr>
                  <a:t>Haïti</a:t>
                </a:r>
              </a:p>
            </p:txBody>
          </p:sp>
        </p:grp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F0DA5A1-2EBE-BAA8-4B82-7D2E159B4858}"/>
              </a:ext>
            </a:extLst>
          </p:cNvPr>
          <p:cNvGrpSpPr/>
          <p:nvPr/>
        </p:nvGrpSpPr>
        <p:grpSpPr>
          <a:xfrm>
            <a:off x="9872600" y="1914230"/>
            <a:ext cx="2446222" cy="600164"/>
            <a:chOff x="9872600" y="1914230"/>
            <a:chExt cx="2446222" cy="600164"/>
          </a:xfrm>
        </p:grpSpPr>
        <p:cxnSp>
          <p:nvCxnSpPr>
            <p:cNvPr id="34" name="Connecteur en angle 33">
              <a:extLst>
                <a:ext uri="{FF2B5EF4-FFF2-40B4-BE49-F238E27FC236}">
                  <a16:creationId xmlns:a16="http://schemas.microsoft.com/office/drawing/2014/main" id="{13C1FC1B-D32A-FF70-01B3-41F4D60FD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600" y="2192755"/>
              <a:ext cx="363935" cy="23173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23275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7166F2DF-2417-CCD9-988F-957C37198803}"/>
                </a:ext>
              </a:extLst>
            </p:cNvPr>
            <p:cNvGrpSpPr/>
            <p:nvPr/>
          </p:nvGrpSpPr>
          <p:grpSpPr>
            <a:xfrm>
              <a:off x="10256037" y="1914230"/>
              <a:ext cx="2062785" cy="600164"/>
              <a:chOff x="10727347" y="2197679"/>
              <a:chExt cx="2062785" cy="600164"/>
            </a:xfrm>
          </p:grpSpPr>
          <p:grpSp>
            <p:nvGrpSpPr>
              <p:cNvPr id="87" name="Groupe 86">
                <a:extLst>
                  <a:ext uri="{FF2B5EF4-FFF2-40B4-BE49-F238E27FC236}">
                    <a16:creationId xmlns:a16="http://schemas.microsoft.com/office/drawing/2014/main" id="{63CA4AD5-8932-8548-0B3A-DEE7D098134C}"/>
                  </a:ext>
                </a:extLst>
              </p:cNvPr>
              <p:cNvGrpSpPr/>
              <p:nvPr/>
            </p:nvGrpSpPr>
            <p:grpSpPr>
              <a:xfrm>
                <a:off x="10727347" y="2306998"/>
                <a:ext cx="481090" cy="319747"/>
                <a:chOff x="868578" y="4756459"/>
                <a:chExt cx="481090" cy="319747"/>
              </a:xfrm>
            </p:grpSpPr>
            <p:sp>
              <p:nvSpPr>
                <p:cNvPr id="88" name="Bouée 87">
                  <a:extLst>
                    <a:ext uri="{FF2B5EF4-FFF2-40B4-BE49-F238E27FC236}">
                      <a16:creationId xmlns:a16="http://schemas.microsoft.com/office/drawing/2014/main" id="{168D7125-AF00-CB14-9226-619203B60783}"/>
                    </a:ext>
                  </a:extLst>
                </p:cNvPr>
                <p:cNvSpPr/>
                <p:nvPr/>
              </p:nvSpPr>
              <p:spPr>
                <a:xfrm>
                  <a:off x="899793" y="4756459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232751"/>
                </a:solidFill>
                <a:ln>
                  <a:solidFill>
                    <a:srgbClr val="23275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8EFB71E7-814F-7945-1F66-791580168869}"/>
                    </a:ext>
                  </a:extLst>
                </p:cNvPr>
                <p:cNvSpPr txBox="1"/>
                <p:nvPr/>
              </p:nvSpPr>
              <p:spPr>
                <a:xfrm>
                  <a:off x="868578" y="4817293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232751"/>
                      </a:solidFill>
                      <a:latin typeface="Avenir Light" panose="020B0402020203020204" pitchFamily="34" charset="77"/>
                    </a:rPr>
                    <a:t>47 %</a:t>
                  </a:r>
                </a:p>
              </p:txBody>
            </p:sp>
          </p:grp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5450E358-BD8F-FC0E-6FF7-EF1E0D255326}"/>
                  </a:ext>
                </a:extLst>
              </p:cNvPr>
              <p:cNvSpPr txBox="1"/>
              <p:nvPr/>
            </p:nvSpPr>
            <p:spPr>
              <a:xfrm>
                <a:off x="11133175" y="2197679"/>
                <a:ext cx="1656957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rgbClr val="232751"/>
                    </a:solidFill>
                    <a:latin typeface="Avenir Book" panose="02000503020000020003" pitchFamily="2" charset="0"/>
                  </a:rPr>
                  <a:t>République populaire démocratique de Corée</a:t>
                </a:r>
              </a:p>
            </p:txBody>
          </p:sp>
        </p:grp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7A4C52C-0170-EFF9-6DDC-718C42180040}"/>
              </a:ext>
            </a:extLst>
          </p:cNvPr>
          <p:cNvGrpSpPr/>
          <p:nvPr/>
        </p:nvGrpSpPr>
        <p:grpSpPr>
          <a:xfrm>
            <a:off x="7306332" y="4927209"/>
            <a:ext cx="3682398" cy="319747"/>
            <a:chOff x="7119514" y="4497201"/>
            <a:chExt cx="3682398" cy="319747"/>
          </a:xfrm>
        </p:grpSpPr>
        <p:cxnSp>
          <p:nvCxnSpPr>
            <p:cNvPr id="28" name="Connecteur en angle 27">
              <a:extLst>
                <a:ext uri="{FF2B5EF4-FFF2-40B4-BE49-F238E27FC236}">
                  <a16:creationId xmlns:a16="http://schemas.microsoft.com/office/drawing/2014/main" id="{37FAAB2C-E251-7D57-E489-C3950EDAC150}"/>
                </a:ext>
              </a:extLst>
            </p:cNvPr>
            <p:cNvCxnSpPr>
              <a:cxnSpLocks/>
            </p:cNvCxnSpPr>
            <p:nvPr/>
          </p:nvCxnSpPr>
          <p:spPr>
            <a:xfrm>
              <a:off x="7119514" y="4610769"/>
              <a:ext cx="2170026" cy="6690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23275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718F72EC-A6A4-818C-760F-A07DC29F6F7A}"/>
                </a:ext>
              </a:extLst>
            </p:cNvPr>
            <p:cNvGrpSpPr/>
            <p:nvPr/>
          </p:nvGrpSpPr>
          <p:grpSpPr>
            <a:xfrm>
              <a:off x="9465589" y="4497201"/>
              <a:ext cx="1336323" cy="319747"/>
              <a:chOff x="10824112" y="4581700"/>
              <a:chExt cx="1336323" cy="319747"/>
            </a:xfrm>
          </p:grpSpPr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3FECC783-8B99-4EBC-6C33-4951B1272501}"/>
                  </a:ext>
                </a:extLst>
              </p:cNvPr>
              <p:cNvGrpSpPr/>
              <p:nvPr/>
            </p:nvGrpSpPr>
            <p:grpSpPr>
              <a:xfrm>
                <a:off x="10824112" y="4581700"/>
                <a:ext cx="481090" cy="319747"/>
                <a:chOff x="906089" y="4747576"/>
                <a:chExt cx="481090" cy="319747"/>
              </a:xfrm>
            </p:grpSpPr>
            <p:sp>
              <p:nvSpPr>
                <p:cNvPr id="85" name="Bouée 84">
                  <a:extLst>
                    <a:ext uri="{FF2B5EF4-FFF2-40B4-BE49-F238E27FC236}">
                      <a16:creationId xmlns:a16="http://schemas.microsoft.com/office/drawing/2014/main" id="{85BED470-D7A8-1BF4-3497-31B127A0E35A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232751"/>
                </a:solidFill>
                <a:ln>
                  <a:solidFill>
                    <a:srgbClr val="23275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486A6FD8-A843-BBDC-E2BA-16E5F9E969E9}"/>
                    </a:ext>
                  </a:extLst>
                </p:cNvPr>
                <p:cNvSpPr txBox="1"/>
                <p:nvPr/>
              </p:nvSpPr>
              <p:spPr>
                <a:xfrm>
                  <a:off x="906089" y="4808580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232751"/>
                      </a:solidFill>
                      <a:latin typeface="Avenir Light" panose="020B0402020203020204" pitchFamily="34" charset="77"/>
                    </a:rPr>
                    <a:t>41 %</a:t>
                  </a:r>
                </a:p>
              </p:txBody>
            </p:sp>
          </p:grp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01B6C60F-854C-BF42-F589-1DDFD34396B7}"/>
                  </a:ext>
                </a:extLst>
              </p:cNvPr>
              <p:cNvSpPr txBox="1"/>
              <p:nvPr/>
            </p:nvSpPr>
            <p:spPr>
              <a:xfrm>
                <a:off x="11183886" y="4614119"/>
                <a:ext cx="9765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b="1" dirty="0">
                    <a:solidFill>
                      <a:srgbClr val="232751"/>
                    </a:solidFill>
                    <a:latin typeface="Avenir Book" panose="02000503020000020003" pitchFamily="2" charset="0"/>
                  </a:rPr>
                  <a:t>Madagascar</a:t>
                </a:r>
              </a:p>
            </p:txBody>
          </p:sp>
        </p:grp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5186F89F-A97F-DCAE-C6E9-88CA5B69D974}"/>
              </a:ext>
            </a:extLst>
          </p:cNvPr>
          <p:cNvGrpSpPr/>
          <p:nvPr/>
        </p:nvGrpSpPr>
        <p:grpSpPr>
          <a:xfrm>
            <a:off x="7931963" y="2923050"/>
            <a:ext cx="2764031" cy="386902"/>
            <a:chOff x="7612809" y="2831166"/>
            <a:chExt cx="2764031" cy="386902"/>
          </a:xfrm>
        </p:grpSpPr>
        <p:cxnSp>
          <p:nvCxnSpPr>
            <p:cNvPr id="52" name="Connecteur en angle 51">
              <a:extLst>
                <a:ext uri="{FF2B5EF4-FFF2-40B4-BE49-F238E27FC236}">
                  <a16:creationId xmlns:a16="http://schemas.microsoft.com/office/drawing/2014/main" id="{65C38CB9-92D5-FB32-B411-C7A23C87E206}"/>
                </a:ext>
              </a:extLst>
            </p:cNvPr>
            <p:cNvCxnSpPr>
              <a:cxnSpLocks/>
            </p:cNvCxnSpPr>
            <p:nvPr/>
          </p:nvCxnSpPr>
          <p:spPr>
            <a:xfrm>
              <a:off x="7612809" y="2831166"/>
              <a:ext cx="1143023" cy="10905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D83C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54871899-9F5C-1ADD-8624-5BE51DB01915}"/>
                </a:ext>
              </a:extLst>
            </p:cNvPr>
            <p:cNvGrpSpPr/>
            <p:nvPr/>
          </p:nvGrpSpPr>
          <p:grpSpPr>
            <a:xfrm>
              <a:off x="8808450" y="2898321"/>
              <a:ext cx="1568390" cy="319747"/>
              <a:chOff x="10764858" y="2298115"/>
              <a:chExt cx="1568390" cy="319747"/>
            </a:xfrm>
          </p:grpSpPr>
          <p:grpSp>
            <p:nvGrpSpPr>
              <p:cNvPr id="105" name="Groupe 104">
                <a:extLst>
                  <a:ext uri="{FF2B5EF4-FFF2-40B4-BE49-F238E27FC236}">
                    <a16:creationId xmlns:a16="http://schemas.microsoft.com/office/drawing/2014/main" id="{09403063-7AAC-E559-5BFA-AEFDFAE99FAE}"/>
                  </a:ext>
                </a:extLst>
              </p:cNvPr>
              <p:cNvGrpSpPr/>
              <p:nvPr/>
            </p:nvGrpSpPr>
            <p:grpSpPr>
              <a:xfrm>
                <a:off x="10764858" y="2298115"/>
                <a:ext cx="481090" cy="319747"/>
                <a:chOff x="906089" y="4747576"/>
                <a:chExt cx="481090" cy="319747"/>
              </a:xfrm>
            </p:grpSpPr>
            <p:sp>
              <p:nvSpPr>
                <p:cNvPr id="107" name="Bouée 106">
                  <a:extLst>
                    <a:ext uri="{FF2B5EF4-FFF2-40B4-BE49-F238E27FC236}">
                      <a16:creationId xmlns:a16="http://schemas.microsoft.com/office/drawing/2014/main" id="{87F91F78-EF44-F793-12F0-BA4128EDD9D0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7D83C6"/>
                </a:solidFill>
                <a:ln>
                  <a:solidFill>
                    <a:srgbClr val="7D83C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ZoneTexte 107">
                  <a:extLst>
                    <a:ext uri="{FF2B5EF4-FFF2-40B4-BE49-F238E27FC236}">
                      <a16:creationId xmlns:a16="http://schemas.microsoft.com/office/drawing/2014/main" id="{C8637C50-70E5-BD52-B138-1E70E3040F56}"/>
                    </a:ext>
                  </a:extLst>
                </p:cNvPr>
                <p:cNvSpPr txBox="1"/>
                <p:nvPr/>
              </p:nvSpPr>
              <p:spPr>
                <a:xfrm>
                  <a:off x="906089" y="4808580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7D83C6"/>
                      </a:solidFill>
                      <a:latin typeface="Avenir Light" panose="020B0402020203020204" pitchFamily="34" charset="77"/>
                    </a:rPr>
                    <a:t>29 %</a:t>
                  </a:r>
                </a:p>
              </p:txBody>
            </p:sp>
          </p:grpSp>
          <p:sp>
            <p:nvSpPr>
              <p:cNvPr id="106" name="ZoneTexte 105">
                <a:extLst>
                  <a:ext uri="{FF2B5EF4-FFF2-40B4-BE49-F238E27FC236}">
                    <a16:creationId xmlns:a16="http://schemas.microsoft.com/office/drawing/2014/main" id="{D3200FBC-CD39-9A53-0A99-903A892D7F8A}"/>
                  </a:ext>
                </a:extLst>
              </p:cNvPr>
              <p:cNvSpPr txBox="1"/>
              <p:nvPr/>
            </p:nvSpPr>
            <p:spPr>
              <a:xfrm>
                <a:off x="11149261" y="2343730"/>
                <a:ext cx="11839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rgbClr val="7D83C6"/>
                    </a:solidFill>
                    <a:latin typeface="Avenir Book" panose="02000503020000020003" pitchFamily="2" charset="0"/>
                  </a:rPr>
                  <a:t>Afghanistan</a:t>
                </a:r>
              </a:p>
            </p:txBody>
          </p:sp>
        </p:grp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6B14C74-5FF0-E72F-8096-19FDBBD1B135}"/>
              </a:ext>
            </a:extLst>
          </p:cNvPr>
          <p:cNvGrpSpPr/>
          <p:nvPr/>
        </p:nvGrpSpPr>
        <p:grpSpPr>
          <a:xfrm>
            <a:off x="3445478" y="2936973"/>
            <a:ext cx="2475546" cy="319747"/>
            <a:chOff x="3692899" y="2674668"/>
            <a:chExt cx="2475546" cy="319747"/>
          </a:xfrm>
        </p:grpSpPr>
        <p:cxnSp>
          <p:nvCxnSpPr>
            <p:cNvPr id="71" name="Connecteur en angle 70">
              <a:extLst>
                <a:ext uri="{FF2B5EF4-FFF2-40B4-BE49-F238E27FC236}">
                  <a16:creationId xmlns:a16="http://schemas.microsoft.com/office/drawing/2014/main" id="{CD5DFC6D-863A-0C3E-43CF-5C5C0AD59C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32218" y="2870790"/>
              <a:ext cx="1436227" cy="11478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F67B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4CE93B8D-B270-C23F-0193-C7624ECB8F36}"/>
                </a:ext>
              </a:extLst>
            </p:cNvPr>
            <p:cNvGrpSpPr/>
            <p:nvPr/>
          </p:nvGrpSpPr>
          <p:grpSpPr>
            <a:xfrm>
              <a:off x="3692899" y="2674668"/>
              <a:ext cx="1008361" cy="319747"/>
              <a:chOff x="257376" y="3219991"/>
              <a:chExt cx="984662" cy="319747"/>
            </a:xfrm>
          </p:grpSpPr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D804AD50-3B07-804B-ABFF-4721D3C4664E}"/>
                  </a:ext>
                </a:extLst>
              </p:cNvPr>
              <p:cNvGrpSpPr/>
              <p:nvPr/>
            </p:nvGrpSpPr>
            <p:grpSpPr>
              <a:xfrm>
                <a:off x="760948" y="3219991"/>
                <a:ext cx="481090" cy="319747"/>
                <a:chOff x="875859" y="4747576"/>
                <a:chExt cx="481090" cy="319747"/>
              </a:xfrm>
            </p:grpSpPr>
            <p:sp>
              <p:nvSpPr>
                <p:cNvPr id="114" name="Bouée 113">
                  <a:extLst>
                    <a:ext uri="{FF2B5EF4-FFF2-40B4-BE49-F238E27FC236}">
                      <a16:creationId xmlns:a16="http://schemas.microsoft.com/office/drawing/2014/main" id="{E6FDF63B-9B77-E6B2-5F46-12224F8C8E36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626ABA"/>
                </a:solidFill>
                <a:ln>
                  <a:solidFill>
                    <a:srgbClr val="626AB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ZoneTexte 114">
                  <a:extLst>
                    <a:ext uri="{FF2B5EF4-FFF2-40B4-BE49-F238E27FC236}">
                      <a16:creationId xmlns:a16="http://schemas.microsoft.com/office/drawing/2014/main" id="{514C03B7-D1C4-2CC1-E972-5DFA697F065F}"/>
                    </a:ext>
                  </a:extLst>
                </p:cNvPr>
                <p:cNvSpPr txBox="1"/>
                <p:nvPr/>
              </p:nvSpPr>
              <p:spPr>
                <a:xfrm>
                  <a:off x="875859" y="4818879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626ABA"/>
                      </a:solidFill>
                      <a:latin typeface="Avenir Light" panose="020B0402020203020204" pitchFamily="34" charset="77"/>
                    </a:rPr>
                    <a:t> 38 %</a:t>
                  </a:r>
                </a:p>
              </p:txBody>
            </p:sp>
          </p:grpSp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446EBB85-DFB1-E1CF-C42C-FAA57122F5B6}"/>
                  </a:ext>
                </a:extLst>
              </p:cNvPr>
              <p:cNvSpPr txBox="1"/>
              <p:nvPr/>
            </p:nvSpPr>
            <p:spPr>
              <a:xfrm>
                <a:off x="257376" y="3266921"/>
                <a:ext cx="5854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b="1" dirty="0">
                    <a:solidFill>
                      <a:srgbClr val="626ABA"/>
                    </a:solidFill>
                    <a:latin typeface="Avenir Book" panose="02000503020000020003" pitchFamily="2" charset="0"/>
                  </a:rPr>
                  <a:t>Tchad</a:t>
                </a:r>
              </a:p>
            </p:txBody>
          </p:sp>
        </p:grp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3EAC90E-3ED5-C07E-8312-2C217392B145}"/>
              </a:ext>
            </a:extLst>
          </p:cNvPr>
          <p:cNvGrpSpPr/>
          <p:nvPr/>
        </p:nvGrpSpPr>
        <p:grpSpPr>
          <a:xfrm>
            <a:off x="1681775" y="3853718"/>
            <a:ext cx="3284779" cy="319747"/>
            <a:chOff x="2044656" y="3574800"/>
            <a:chExt cx="3284779" cy="319747"/>
          </a:xfrm>
        </p:grpSpPr>
        <p:cxnSp>
          <p:nvCxnSpPr>
            <p:cNvPr id="38" name="Connecteur en angle 37">
              <a:extLst>
                <a:ext uri="{FF2B5EF4-FFF2-40B4-BE49-F238E27FC236}">
                  <a16:creationId xmlns:a16="http://schemas.microsoft.com/office/drawing/2014/main" id="{E5B17336-EB47-C0F5-0864-24B336D680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06127" y="3591179"/>
              <a:ext cx="2223308" cy="14349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F67B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E83805E3-AE89-1738-76EE-A70C95041B8D}"/>
                </a:ext>
              </a:extLst>
            </p:cNvPr>
            <p:cNvGrpSpPr/>
            <p:nvPr/>
          </p:nvGrpSpPr>
          <p:grpSpPr>
            <a:xfrm>
              <a:off x="2044656" y="3574800"/>
              <a:ext cx="1029592" cy="319747"/>
              <a:chOff x="210797" y="3219991"/>
              <a:chExt cx="1029592" cy="319747"/>
            </a:xfrm>
          </p:grpSpPr>
          <p:grpSp>
            <p:nvGrpSpPr>
              <p:cNvPr id="117" name="Groupe 116">
                <a:extLst>
                  <a:ext uri="{FF2B5EF4-FFF2-40B4-BE49-F238E27FC236}">
                    <a16:creationId xmlns:a16="http://schemas.microsoft.com/office/drawing/2014/main" id="{5100147E-7CD2-9FB1-506B-BE4185C6A195}"/>
                  </a:ext>
                </a:extLst>
              </p:cNvPr>
              <p:cNvGrpSpPr/>
              <p:nvPr/>
            </p:nvGrpSpPr>
            <p:grpSpPr>
              <a:xfrm>
                <a:off x="759299" y="3219991"/>
                <a:ext cx="481090" cy="319747"/>
                <a:chOff x="874210" y="4747576"/>
                <a:chExt cx="481090" cy="319747"/>
              </a:xfrm>
            </p:grpSpPr>
            <p:sp>
              <p:nvSpPr>
                <p:cNvPr id="119" name="Bouée 118">
                  <a:extLst>
                    <a:ext uri="{FF2B5EF4-FFF2-40B4-BE49-F238E27FC236}">
                      <a16:creationId xmlns:a16="http://schemas.microsoft.com/office/drawing/2014/main" id="{A2F65F92-864D-DF69-89C4-F466293016FD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626ABA"/>
                </a:solidFill>
                <a:ln>
                  <a:solidFill>
                    <a:srgbClr val="626AB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ZoneTexte 119">
                  <a:extLst>
                    <a:ext uri="{FF2B5EF4-FFF2-40B4-BE49-F238E27FC236}">
                      <a16:creationId xmlns:a16="http://schemas.microsoft.com/office/drawing/2014/main" id="{C4F07FC2-8073-0A60-4B80-7A543197F983}"/>
                    </a:ext>
                  </a:extLst>
                </p:cNvPr>
                <p:cNvSpPr txBox="1"/>
                <p:nvPr/>
              </p:nvSpPr>
              <p:spPr>
                <a:xfrm>
                  <a:off x="874210" y="4809883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626ABA"/>
                      </a:solidFill>
                      <a:latin typeface="Avenir Light" panose="020B0402020203020204" pitchFamily="34" charset="77"/>
                    </a:rPr>
                    <a:t> 38 %</a:t>
                  </a:r>
                </a:p>
              </p:txBody>
            </p:sp>
          </p:grpSp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61EE8CC8-BC74-73A9-F2D0-574C8EC102D3}"/>
                  </a:ext>
                </a:extLst>
              </p:cNvPr>
              <p:cNvSpPr txBox="1"/>
              <p:nvPr/>
            </p:nvSpPr>
            <p:spPr>
              <a:xfrm>
                <a:off x="210797" y="3267968"/>
                <a:ext cx="6286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b="1" dirty="0">
                    <a:solidFill>
                      <a:srgbClr val="626ABA"/>
                    </a:solidFill>
                    <a:latin typeface="Avenir Book" panose="02000503020000020003" pitchFamily="2" charset="0"/>
                  </a:rPr>
                  <a:t>Libéria</a:t>
                </a:r>
              </a:p>
            </p:txBody>
          </p:sp>
        </p:grp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0D0ED50-F89B-F49F-B1EB-BABCAB7DBCE3}"/>
              </a:ext>
            </a:extLst>
          </p:cNvPr>
          <p:cNvGrpSpPr/>
          <p:nvPr/>
        </p:nvGrpSpPr>
        <p:grpSpPr>
          <a:xfrm>
            <a:off x="7002698" y="4261081"/>
            <a:ext cx="2396496" cy="319747"/>
            <a:chOff x="6913840" y="3955798"/>
            <a:chExt cx="2396496" cy="319747"/>
          </a:xfrm>
        </p:grpSpPr>
        <p:cxnSp>
          <p:nvCxnSpPr>
            <p:cNvPr id="60" name="Connecteur en angle 59">
              <a:extLst>
                <a:ext uri="{FF2B5EF4-FFF2-40B4-BE49-F238E27FC236}">
                  <a16:creationId xmlns:a16="http://schemas.microsoft.com/office/drawing/2014/main" id="{B7CDA521-C00F-6E8A-C23D-B4426D555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840" y="4101778"/>
              <a:ext cx="809742" cy="10765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D83C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e 125">
              <a:extLst>
                <a:ext uri="{FF2B5EF4-FFF2-40B4-BE49-F238E27FC236}">
                  <a16:creationId xmlns:a16="http://schemas.microsoft.com/office/drawing/2014/main" id="{166B1A25-2B6D-4A9A-3E7E-B601CF1E32FE}"/>
                </a:ext>
              </a:extLst>
            </p:cNvPr>
            <p:cNvGrpSpPr/>
            <p:nvPr/>
          </p:nvGrpSpPr>
          <p:grpSpPr>
            <a:xfrm>
              <a:off x="7709247" y="3955798"/>
              <a:ext cx="1601089" cy="319747"/>
              <a:chOff x="10722586" y="2298115"/>
              <a:chExt cx="1601089" cy="319747"/>
            </a:xfrm>
          </p:grpSpPr>
          <p:grpSp>
            <p:nvGrpSpPr>
              <p:cNvPr id="127" name="Groupe 126">
                <a:extLst>
                  <a:ext uri="{FF2B5EF4-FFF2-40B4-BE49-F238E27FC236}">
                    <a16:creationId xmlns:a16="http://schemas.microsoft.com/office/drawing/2014/main" id="{F8F41B20-950E-851B-6D59-A79C6C97EFCF}"/>
                  </a:ext>
                </a:extLst>
              </p:cNvPr>
              <p:cNvGrpSpPr/>
              <p:nvPr/>
            </p:nvGrpSpPr>
            <p:grpSpPr>
              <a:xfrm>
                <a:off x="10722586" y="2298115"/>
                <a:ext cx="481090" cy="319747"/>
                <a:chOff x="863817" y="4747576"/>
                <a:chExt cx="481090" cy="319747"/>
              </a:xfrm>
            </p:grpSpPr>
            <p:sp>
              <p:nvSpPr>
                <p:cNvPr id="129" name="Bouée 128">
                  <a:extLst>
                    <a:ext uri="{FF2B5EF4-FFF2-40B4-BE49-F238E27FC236}">
                      <a16:creationId xmlns:a16="http://schemas.microsoft.com/office/drawing/2014/main" id="{A06A3665-BBE7-7ADC-7E67-E2CA6289EBB3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7D83C6"/>
                </a:solidFill>
                <a:ln>
                  <a:solidFill>
                    <a:srgbClr val="7D83C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ZoneTexte 129">
                  <a:extLst>
                    <a:ext uri="{FF2B5EF4-FFF2-40B4-BE49-F238E27FC236}">
                      <a16:creationId xmlns:a16="http://schemas.microsoft.com/office/drawing/2014/main" id="{51777AE4-CA42-5CAF-8E8F-A6BECBE6833B}"/>
                    </a:ext>
                  </a:extLst>
                </p:cNvPr>
                <p:cNvSpPr txBox="1"/>
                <p:nvPr/>
              </p:nvSpPr>
              <p:spPr>
                <a:xfrm>
                  <a:off x="863817" y="4818988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7D83C6"/>
                      </a:solidFill>
                      <a:latin typeface="Avenir Light" panose="020B0402020203020204" pitchFamily="34" charset="77"/>
                    </a:rPr>
                    <a:t> 32 %</a:t>
                  </a:r>
                </a:p>
              </p:txBody>
            </p:sp>
          </p:grpSp>
          <p:sp>
            <p:nvSpPr>
              <p:cNvPr id="128" name="ZoneTexte 127">
                <a:extLst>
                  <a:ext uri="{FF2B5EF4-FFF2-40B4-BE49-F238E27FC236}">
                    <a16:creationId xmlns:a16="http://schemas.microsoft.com/office/drawing/2014/main" id="{2CBBD718-8BA4-AED7-4491-DE26E7D695F6}"/>
                  </a:ext>
                </a:extLst>
              </p:cNvPr>
              <p:cNvSpPr txBox="1"/>
              <p:nvPr/>
            </p:nvSpPr>
            <p:spPr>
              <a:xfrm>
                <a:off x="11139688" y="2354138"/>
                <a:ext cx="11839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rgbClr val="7D83C6"/>
                    </a:solidFill>
                    <a:latin typeface="Avenir Book" panose="02000503020000020003" pitchFamily="2" charset="0"/>
                  </a:rPr>
                  <a:t>Mozambique</a:t>
                </a:r>
              </a:p>
            </p:txBody>
          </p:sp>
        </p:grp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0414AD7-FDEC-4BDB-9288-F865F71E79E5}"/>
              </a:ext>
            </a:extLst>
          </p:cNvPr>
          <p:cNvGrpSpPr/>
          <p:nvPr/>
        </p:nvGrpSpPr>
        <p:grpSpPr>
          <a:xfrm>
            <a:off x="6515100" y="5438390"/>
            <a:ext cx="2337298" cy="319747"/>
            <a:chOff x="6390617" y="4905729"/>
            <a:chExt cx="2337298" cy="319747"/>
          </a:xfrm>
        </p:grpSpPr>
        <p:cxnSp>
          <p:nvCxnSpPr>
            <p:cNvPr id="68" name="Connecteur en angle 67">
              <a:extLst>
                <a:ext uri="{FF2B5EF4-FFF2-40B4-BE49-F238E27FC236}">
                  <a16:creationId xmlns:a16="http://schemas.microsoft.com/office/drawing/2014/main" id="{1DCB8E3D-F712-32B8-F409-186EC6CA10C8}"/>
                </a:ext>
              </a:extLst>
            </p:cNvPr>
            <p:cNvCxnSpPr>
              <a:cxnSpLocks/>
            </p:cNvCxnSpPr>
            <p:nvPr/>
          </p:nvCxnSpPr>
          <p:spPr>
            <a:xfrm>
              <a:off x="6390617" y="4927610"/>
              <a:ext cx="728897" cy="13799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F67B8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e 130">
              <a:extLst>
                <a:ext uri="{FF2B5EF4-FFF2-40B4-BE49-F238E27FC236}">
                  <a16:creationId xmlns:a16="http://schemas.microsoft.com/office/drawing/2014/main" id="{85087C65-F01A-BD92-F6B3-E2EB6C810005}"/>
                </a:ext>
              </a:extLst>
            </p:cNvPr>
            <p:cNvGrpSpPr/>
            <p:nvPr/>
          </p:nvGrpSpPr>
          <p:grpSpPr>
            <a:xfrm>
              <a:off x="7122541" y="4905729"/>
              <a:ext cx="1605374" cy="319747"/>
              <a:chOff x="10727874" y="2298115"/>
              <a:chExt cx="1605374" cy="319747"/>
            </a:xfrm>
          </p:grpSpPr>
          <p:grpSp>
            <p:nvGrpSpPr>
              <p:cNvPr id="132" name="Groupe 131">
                <a:extLst>
                  <a:ext uri="{FF2B5EF4-FFF2-40B4-BE49-F238E27FC236}">
                    <a16:creationId xmlns:a16="http://schemas.microsoft.com/office/drawing/2014/main" id="{76FC0286-034B-E9E1-6770-E2EACDD3F9F2}"/>
                  </a:ext>
                </a:extLst>
              </p:cNvPr>
              <p:cNvGrpSpPr/>
              <p:nvPr/>
            </p:nvGrpSpPr>
            <p:grpSpPr>
              <a:xfrm>
                <a:off x="10727874" y="2298115"/>
                <a:ext cx="481090" cy="319747"/>
                <a:chOff x="869105" y="4747576"/>
                <a:chExt cx="481090" cy="319747"/>
              </a:xfrm>
            </p:grpSpPr>
            <p:sp>
              <p:nvSpPr>
                <p:cNvPr id="134" name="Bouée 133">
                  <a:extLst>
                    <a:ext uri="{FF2B5EF4-FFF2-40B4-BE49-F238E27FC236}">
                      <a16:creationId xmlns:a16="http://schemas.microsoft.com/office/drawing/2014/main" id="{4808A642-CB5D-4334-FA9D-AA944D21F123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626ABA"/>
                </a:solidFill>
                <a:ln>
                  <a:solidFill>
                    <a:srgbClr val="626AB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ZoneTexte 134">
                  <a:extLst>
                    <a:ext uri="{FF2B5EF4-FFF2-40B4-BE49-F238E27FC236}">
                      <a16:creationId xmlns:a16="http://schemas.microsoft.com/office/drawing/2014/main" id="{CC6D8CA9-5A8F-7B7D-1ACB-9A376ECD4C85}"/>
                    </a:ext>
                  </a:extLst>
                </p:cNvPr>
                <p:cNvSpPr txBox="1"/>
                <p:nvPr/>
              </p:nvSpPr>
              <p:spPr>
                <a:xfrm>
                  <a:off x="869105" y="4802320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626ABA"/>
                      </a:solidFill>
                      <a:latin typeface="Avenir Light" panose="020B0402020203020204" pitchFamily="34" charset="77"/>
                    </a:rPr>
                    <a:t> 38 %</a:t>
                  </a:r>
                </a:p>
              </p:txBody>
            </p:sp>
          </p:grpSp>
          <p:sp>
            <p:nvSpPr>
              <p:cNvPr id="133" name="ZoneTexte 132">
                <a:extLst>
                  <a:ext uri="{FF2B5EF4-FFF2-40B4-BE49-F238E27FC236}">
                    <a16:creationId xmlns:a16="http://schemas.microsoft.com/office/drawing/2014/main" id="{A682880B-0BE1-E66B-52F9-9D87B1C98F26}"/>
                  </a:ext>
                </a:extLst>
              </p:cNvPr>
              <p:cNvSpPr txBox="1"/>
              <p:nvPr/>
            </p:nvSpPr>
            <p:spPr>
              <a:xfrm>
                <a:off x="11149261" y="2343730"/>
                <a:ext cx="11839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rgbClr val="626ABA"/>
                    </a:solidFill>
                    <a:latin typeface="Avenir Book" panose="02000503020000020003" pitchFamily="2" charset="0"/>
                  </a:rPr>
                  <a:t>Lesotho</a:t>
                </a:r>
              </a:p>
            </p:txBody>
          </p: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66D6B6F-72A8-FE53-637D-2E1A1BD2C8C9}"/>
              </a:ext>
            </a:extLst>
          </p:cNvPr>
          <p:cNvGrpSpPr/>
          <p:nvPr/>
        </p:nvGrpSpPr>
        <p:grpSpPr>
          <a:xfrm>
            <a:off x="4334438" y="4183564"/>
            <a:ext cx="2149973" cy="326165"/>
            <a:chOff x="4317816" y="3959788"/>
            <a:chExt cx="2149973" cy="326165"/>
          </a:xfrm>
        </p:grpSpPr>
        <p:cxnSp>
          <p:nvCxnSpPr>
            <p:cNvPr id="47" name="Connecteur en angle 46">
              <a:extLst>
                <a:ext uri="{FF2B5EF4-FFF2-40B4-BE49-F238E27FC236}">
                  <a16:creationId xmlns:a16="http://schemas.microsoft.com/office/drawing/2014/main" id="{E464896E-B4E5-6519-13A2-D8C3FB41FC9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50331" y="3959788"/>
              <a:ext cx="1017458" cy="1401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D83C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e 137">
              <a:extLst>
                <a:ext uri="{FF2B5EF4-FFF2-40B4-BE49-F238E27FC236}">
                  <a16:creationId xmlns:a16="http://schemas.microsoft.com/office/drawing/2014/main" id="{661A9442-834F-E0C6-12B3-67D8FDB124FA}"/>
                </a:ext>
              </a:extLst>
            </p:cNvPr>
            <p:cNvGrpSpPr/>
            <p:nvPr/>
          </p:nvGrpSpPr>
          <p:grpSpPr>
            <a:xfrm>
              <a:off x="4317816" y="3966206"/>
              <a:ext cx="1116430" cy="319747"/>
              <a:chOff x="127995" y="3219991"/>
              <a:chExt cx="1116430" cy="319747"/>
            </a:xfrm>
          </p:grpSpPr>
          <p:grpSp>
            <p:nvGrpSpPr>
              <p:cNvPr id="139" name="Groupe 138">
                <a:extLst>
                  <a:ext uri="{FF2B5EF4-FFF2-40B4-BE49-F238E27FC236}">
                    <a16:creationId xmlns:a16="http://schemas.microsoft.com/office/drawing/2014/main" id="{909540E2-F3BF-9489-D4F4-0A3C8F201D51}"/>
                  </a:ext>
                </a:extLst>
              </p:cNvPr>
              <p:cNvGrpSpPr/>
              <p:nvPr/>
            </p:nvGrpSpPr>
            <p:grpSpPr>
              <a:xfrm>
                <a:off x="763335" y="3219991"/>
                <a:ext cx="481090" cy="319747"/>
                <a:chOff x="878246" y="4747576"/>
                <a:chExt cx="481090" cy="319747"/>
              </a:xfrm>
            </p:grpSpPr>
            <p:sp>
              <p:nvSpPr>
                <p:cNvPr id="141" name="Bouée 140">
                  <a:extLst>
                    <a:ext uri="{FF2B5EF4-FFF2-40B4-BE49-F238E27FC236}">
                      <a16:creationId xmlns:a16="http://schemas.microsoft.com/office/drawing/2014/main" id="{32A6B8BC-A556-E0CB-54BF-B17D80F84BB5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7D83C6"/>
                </a:solidFill>
                <a:ln>
                  <a:solidFill>
                    <a:srgbClr val="7D83C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rgbClr val="7D83C6"/>
                    </a:solidFill>
                  </a:endParaRPr>
                </a:p>
              </p:txBody>
            </p:sp>
            <p:sp>
              <p:nvSpPr>
                <p:cNvPr id="142" name="ZoneTexte 141">
                  <a:extLst>
                    <a:ext uri="{FF2B5EF4-FFF2-40B4-BE49-F238E27FC236}">
                      <a16:creationId xmlns:a16="http://schemas.microsoft.com/office/drawing/2014/main" id="{6C26F072-FCA0-1CC6-D2A3-B038993FAB7C}"/>
                    </a:ext>
                  </a:extLst>
                </p:cNvPr>
                <p:cNvSpPr txBox="1"/>
                <p:nvPr/>
              </p:nvSpPr>
              <p:spPr>
                <a:xfrm>
                  <a:off x="878246" y="4818675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7D83C6"/>
                      </a:solidFill>
                      <a:latin typeface="Avenir Light" panose="020B0402020203020204" pitchFamily="34" charset="77"/>
                    </a:rPr>
                    <a:t> 35 %</a:t>
                  </a:r>
                </a:p>
              </p:txBody>
            </p:sp>
          </p:grpSp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49A1D9E7-DB76-E80B-02A9-DEF8A1A302E8}"/>
                  </a:ext>
                </a:extLst>
              </p:cNvPr>
              <p:cNvSpPr txBox="1"/>
              <p:nvPr/>
            </p:nvSpPr>
            <p:spPr>
              <a:xfrm>
                <a:off x="127995" y="3238626"/>
                <a:ext cx="6976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b="1" dirty="0">
                    <a:solidFill>
                      <a:srgbClr val="7D83C6"/>
                    </a:solidFill>
                    <a:latin typeface="Avenir Book" panose="02000503020000020003" pitchFamily="2" charset="0"/>
                  </a:rPr>
                  <a:t>Rwanda</a:t>
                </a:r>
              </a:p>
            </p:txBody>
          </p:sp>
        </p:grp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989C543-8951-0973-888D-CB5A5FDF3822}"/>
              </a:ext>
            </a:extLst>
          </p:cNvPr>
          <p:cNvGrpSpPr/>
          <p:nvPr/>
        </p:nvGrpSpPr>
        <p:grpSpPr>
          <a:xfrm>
            <a:off x="10108475" y="4156252"/>
            <a:ext cx="2266421" cy="319747"/>
            <a:chOff x="10108309" y="4189982"/>
            <a:chExt cx="2266421" cy="319747"/>
          </a:xfrm>
        </p:grpSpPr>
        <p:grpSp>
          <p:nvGrpSpPr>
            <p:cNvPr id="148" name="Groupe 147">
              <a:extLst>
                <a:ext uri="{FF2B5EF4-FFF2-40B4-BE49-F238E27FC236}">
                  <a16:creationId xmlns:a16="http://schemas.microsoft.com/office/drawing/2014/main" id="{B948A5C5-3127-2BA2-B307-221E8A5E8C67}"/>
                </a:ext>
              </a:extLst>
            </p:cNvPr>
            <p:cNvGrpSpPr/>
            <p:nvPr/>
          </p:nvGrpSpPr>
          <p:grpSpPr>
            <a:xfrm>
              <a:off x="10806340" y="4189982"/>
              <a:ext cx="1568390" cy="319747"/>
              <a:chOff x="10764858" y="2298115"/>
              <a:chExt cx="1568390" cy="319747"/>
            </a:xfrm>
          </p:grpSpPr>
          <p:grpSp>
            <p:nvGrpSpPr>
              <p:cNvPr id="149" name="Groupe 148">
                <a:extLst>
                  <a:ext uri="{FF2B5EF4-FFF2-40B4-BE49-F238E27FC236}">
                    <a16:creationId xmlns:a16="http://schemas.microsoft.com/office/drawing/2014/main" id="{AAA55A24-8085-2FAE-E901-8286B3CDF306}"/>
                  </a:ext>
                </a:extLst>
              </p:cNvPr>
              <p:cNvGrpSpPr/>
              <p:nvPr/>
            </p:nvGrpSpPr>
            <p:grpSpPr>
              <a:xfrm>
                <a:off x="10764858" y="2298115"/>
                <a:ext cx="481090" cy="319747"/>
                <a:chOff x="906089" y="4747576"/>
                <a:chExt cx="481090" cy="319747"/>
              </a:xfrm>
            </p:grpSpPr>
            <p:sp>
              <p:nvSpPr>
                <p:cNvPr id="151" name="Bouée 150">
                  <a:extLst>
                    <a:ext uri="{FF2B5EF4-FFF2-40B4-BE49-F238E27FC236}">
                      <a16:creationId xmlns:a16="http://schemas.microsoft.com/office/drawing/2014/main" id="{9ECC1992-56CB-D971-8E8B-608274C06867}"/>
                    </a:ext>
                  </a:extLst>
                </p:cNvPr>
                <p:cNvSpPr/>
                <p:nvPr/>
              </p:nvSpPr>
              <p:spPr>
                <a:xfrm>
                  <a:off x="943143" y="4747576"/>
                  <a:ext cx="331960" cy="319747"/>
                </a:xfrm>
                <a:prstGeom prst="donut">
                  <a:avLst>
                    <a:gd name="adj" fmla="val 4324"/>
                  </a:avLst>
                </a:prstGeom>
                <a:solidFill>
                  <a:srgbClr val="7D83C6"/>
                </a:solidFill>
                <a:ln>
                  <a:solidFill>
                    <a:srgbClr val="7D83C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ZoneTexte 151">
                  <a:extLst>
                    <a:ext uri="{FF2B5EF4-FFF2-40B4-BE49-F238E27FC236}">
                      <a16:creationId xmlns:a16="http://schemas.microsoft.com/office/drawing/2014/main" id="{ED3F9004-4FBF-D187-B02F-754956F17B11}"/>
                    </a:ext>
                  </a:extLst>
                </p:cNvPr>
                <p:cNvSpPr txBox="1"/>
                <p:nvPr/>
              </p:nvSpPr>
              <p:spPr>
                <a:xfrm>
                  <a:off x="906089" y="4808580"/>
                  <a:ext cx="481090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900" dirty="0">
                      <a:solidFill>
                        <a:srgbClr val="7D83C6"/>
                      </a:solidFill>
                      <a:latin typeface="Avenir Light" panose="020B0402020203020204" pitchFamily="34" charset="77"/>
                    </a:rPr>
                    <a:t>32 %</a:t>
                  </a:r>
                </a:p>
              </p:txBody>
            </p:sp>
          </p:grpSp>
          <p:sp>
            <p:nvSpPr>
              <p:cNvPr id="150" name="ZoneTexte 149">
                <a:extLst>
                  <a:ext uri="{FF2B5EF4-FFF2-40B4-BE49-F238E27FC236}">
                    <a16:creationId xmlns:a16="http://schemas.microsoft.com/office/drawing/2014/main" id="{E048E20F-BA08-203A-F448-834124B6ED50}"/>
                  </a:ext>
                </a:extLst>
              </p:cNvPr>
              <p:cNvSpPr txBox="1"/>
              <p:nvPr/>
            </p:nvSpPr>
            <p:spPr>
              <a:xfrm>
                <a:off x="11149261" y="2343730"/>
                <a:ext cx="11839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>
                    <a:solidFill>
                      <a:srgbClr val="7D83C6"/>
                    </a:solidFill>
                    <a:latin typeface="Avenir Book" panose="02000503020000020003" pitchFamily="2" charset="0"/>
                  </a:rPr>
                  <a:t>Timor-Leste</a:t>
                </a:r>
              </a:p>
            </p:txBody>
          </p:sp>
        </p:grpSp>
        <p:cxnSp>
          <p:nvCxnSpPr>
            <p:cNvPr id="153" name="Connecteur en angle 152">
              <a:extLst>
                <a:ext uri="{FF2B5EF4-FFF2-40B4-BE49-F238E27FC236}">
                  <a16:creationId xmlns:a16="http://schemas.microsoft.com/office/drawing/2014/main" id="{B3A92630-9FB1-BE8C-91A2-81BD1FBAA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8309" y="4343869"/>
              <a:ext cx="692598" cy="9730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D83C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2D0AADE-A3C2-3788-8DAE-97FBA6B87711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2700EE5-43FB-D0DD-8C1B-C592C2D6B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58187A03-D9B6-930D-E64B-FDA45E5C2250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6197587B-42C8-A246-CB9B-F107F0A79E3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E5A9393A-EE4A-A576-EA0C-6F7361F0249A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18601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50469BB-7F2D-48AA-5934-12474DD71A83}"/>
              </a:ext>
            </a:extLst>
          </p:cNvPr>
          <p:cNvSpPr txBox="1">
            <a:spLocks/>
          </p:cNvSpPr>
          <p:nvPr/>
        </p:nvSpPr>
        <p:spPr>
          <a:xfrm>
            <a:off x="673556" y="320971"/>
            <a:ext cx="11518444" cy="40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L’AIDE ALIMENTAIRE POUR LUTTER CONTRE L’INSÉCURITÉ ALIMENTAIRE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6BF67EA4-4656-ACAE-D7E2-323994992365}"/>
              </a:ext>
            </a:extLst>
          </p:cNvPr>
          <p:cNvGrpSpPr/>
          <p:nvPr/>
        </p:nvGrpSpPr>
        <p:grpSpPr>
          <a:xfrm>
            <a:off x="554855" y="826651"/>
            <a:ext cx="3180679" cy="2728762"/>
            <a:chOff x="468253" y="1287382"/>
            <a:chExt cx="3180679" cy="27287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B00445-E9D2-23B8-4332-AAEF955BB49F}"/>
                </a:ext>
              </a:extLst>
            </p:cNvPr>
            <p:cNvSpPr/>
            <p:nvPr/>
          </p:nvSpPr>
          <p:spPr>
            <a:xfrm>
              <a:off x="541451" y="1627936"/>
              <a:ext cx="2897331" cy="36000"/>
            </a:xfrm>
            <a:prstGeom prst="rect">
              <a:avLst/>
            </a:prstGeom>
            <a:gradFill flip="none" rotWithShape="1">
              <a:gsLst>
                <a:gs pos="100000">
                  <a:srgbClr val="1068A7"/>
                </a:gs>
                <a:gs pos="0">
                  <a:srgbClr val="01A9F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0800" dist="76200" dir="2700000" algn="tl" rotWithShape="0">
                <a:srgbClr val="BBBDC6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latin typeface="Avenir" panose="02000503020000020003" pitchFamily="2" charset="0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B61ECE2-830F-7EB5-AA99-2E6CAD55EBD1}"/>
                </a:ext>
              </a:extLst>
            </p:cNvPr>
            <p:cNvSpPr txBox="1"/>
            <p:nvPr/>
          </p:nvSpPr>
          <p:spPr>
            <a:xfrm>
              <a:off x="468253" y="1287382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1068A7"/>
                  </a:solidFill>
                  <a:latin typeface="Avenir Light" panose="020B0402020203020204" pitchFamily="34" charset="77"/>
                </a:rPr>
                <a:t>Les pays qui en ont le plus bénéficié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F97EFC8E-2A8A-3E54-B7B7-1B4E63EBEB74}"/>
                </a:ext>
              </a:extLst>
            </p:cNvPr>
            <p:cNvGrpSpPr/>
            <p:nvPr/>
          </p:nvGrpSpPr>
          <p:grpSpPr>
            <a:xfrm>
              <a:off x="725809" y="1779051"/>
              <a:ext cx="1989115" cy="261610"/>
              <a:chOff x="725809" y="1779051"/>
              <a:chExt cx="1989115" cy="26161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654E3B5-9AC4-2A8A-A62B-94B621BD23AD}"/>
                  </a:ext>
                </a:extLst>
              </p:cNvPr>
              <p:cNvSpPr/>
              <p:nvPr/>
            </p:nvSpPr>
            <p:spPr>
              <a:xfrm>
                <a:off x="725809" y="1829060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31C7817C-025E-B8BF-513B-7EED5B16124F}"/>
                  </a:ext>
                </a:extLst>
              </p:cNvPr>
              <p:cNvSpPr txBox="1"/>
              <p:nvPr/>
            </p:nvSpPr>
            <p:spPr>
              <a:xfrm>
                <a:off x="848707" y="1779051"/>
                <a:ext cx="18662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République arabe syrienne</a:t>
                </a: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74FA3B8-D6E4-8FA2-A6DA-C4C33295FE15}"/>
                </a:ext>
              </a:extLst>
            </p:cNvPr>
            <p:cNvGrpSpPr/>
            <p:nvPr/>
          </p:nvGrpSpPr>
          <p:grpSpPr>
            <a:xfrm>
              <a:off x="725809" y="2015371"/>
              <a:ext cx="826022" cy="261610"/>
              <a:chOff x="725809" y="2015371"/>
              <a:chExt cx="826022" cy="2616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C99945-A9A7-9EF1-9CC2-9E0DD8A2F011}"/>
                  </a:ext>
                </a:extLst>
              </p:cNvPr>
              <p:cNvSpPr/>
              <p:nvPr/>
            </p:nvSpPr>
            <p:spPr>
              <a:xfrm>
                <a:off x="725809" y="2057354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78C468B3-8F31-CB45-C094-4CAEEFDDD227}"/>
                  </a:ext>
                </a:extLst>
              </p:cNvPr>
              <p:cNvSpPr txBox="1"/>
              <p:nvPr/>
            </p:nvSpPr>
            <p:spPr>
              <a:xfrm>
                <a:off x="842983" y="2015371"/>
                <a:ext cx="7088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Éthiopie</a:t>
                </a:r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A4120D9-AD3E-1842-9DC1-6F3968DD2C5B}"/>
                </a:ext>
              </a:extLst>
            </p:cNvPr>
            <p:cNvGrpSpPr/>
            <p:nvPr/>
          </p:nvGrpSpPr>
          <p:grpSpPr>
            <a:xfrm>
              <a:off x="727932" y="2246274"/>
              <a:ext cx="737337" cy="261610"/>
              <a:chOff x="727932" y="2246274"/>
              <a:chExt cx="737337" cy="26161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F683866-74E7-2040-64F5-8AD02EF90405}"/>
                  </a:ext>
                </a:extLst>
              </p:cNvPr>
              <p:cNvSpPr/>
              <p:nvPr/>
            </p:nvSpPr>
            <p:spPr>
              <a:xfrm>
                <a:off x="727932" y="2285311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933CC211-E07F-9C3F-644D-90CE28662430}"/>
                  </a:ext>
                </a:extLst>
              </p:cNvPr>
              <p:cNvSpPr txBox="1"/>
              <p:nvPr/>
            </p:nvSpPr>
            <p:spPr>
              <a:xfrm>
                <a:off x="842983" y="2246274"/>
                <a:ext cx="6222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Yémen</a:t>
                </a:r>
              </a:p>
            </p:txBody>
          </p:sp>
        </p:grp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CD792B2F-4B8D-A3AE-EB27-1BAC8CD3B195}"/>
                </a:ext>
              </a:extLst>
            </p:cNvPr>
            <p:cNvGrpSpPr/>
            <p:nvPr/>
          </p:nvGrpSpPr>
          <p:grpSpPr>
            <a:xfrm>
              <a:off x="725809" y="2449828"/>
              <a:ext cx="1266848" cy="261610"/>
              <a:chOff x="725809" y="2449828"/>
              <a:chExt cx="1266848" cy="26161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F812F16-5C04-4C22-FD25-6095F69C727A}"/>
                  </a:ext>
                </a:extLst>
              </p:cNvPr>
              <p:cNvSpPr/>
              <p:nvPr/>
            </p:nvSpPr>
            <p:spPr>
              <a:xfrm>
                <a:off x="725809" y="2507700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9E7D790-B04F-239C-C7F4-4102AFF20DEB}"/>
                  </a:ext>
                </a:extLst>
              </p:cNvPr>
              <p:cNvSpPr txBox="1"/>
              <p:nvPr/>
            </p:nvSpPr>
            <p:spPr>
              <a:xfrm>
                <a:off x="842983" y="2449828"/>
                <a:ext cx="11496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Soudan du Sud</a:t>
                </a:r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79D8D5CB-4BFE-FE1A-8554-2C45E5F5AD90}"/>
                </a:ext>
              </a:extLst>
            </p:cNvPr>
            <p:cNvGrpSpPr/>
            <p:nvPr/>
          </p:nvGrpSpPr>
          <p:grpSpPr>
            <a:xfrm>
              <a:off x="725807" y="2678777"/>
              <a:ext cx="781140" cy="261610"/>
              <a:chOff x="725807" y="2678777"/>
              <a:chExt cx="781140" cy="26161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3FEF86-6417-D427-F47E-15D9E5A3A444}"/>
                  </a:ext>
                </a:extLst>
              </p:cNvPr>
              <p:cNvSpPr/>
              <p:nvPr/>
            </p:nvSpPr>
            <p:spPr>
              <a:xfrm>
                <a:off x="725807" y="2730089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1C9E4F4-748E-A85B-4F9A-3DE45249C761}"/>
                  </a:ext>
                </a:extLst>
              </p:cNvPr>
              <p:cNvSpPr txBox="1"/>
              <p:nvPr/>
            </p:nvSpPr>
            <p:spPr>
              <a:xfrm>
                <a:off x="842983" y="2678777"/>
                <a:ext cx="6639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Soudan</a:t>
                </a:r>
              </a:p>
            </p:txBody>
          </p:sp>
        </p:grp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2C84997A-83A6-6667-601E-1447F0C7EB58}"/>
                </a:ext>
              </a:extLst>
            </p:cNvPr>
            <p:cNvGrpSpPr/>
            <p:nvPr/>
          </p:nvGrpSpPr>
          <p:grpSpPr>
            <a:xfrm>
              <a:off x="725807" y="2889699"/>
              <a:ext cx="692013" cy="261610"/>
              <a:chOff x="725807" y="2889699"/>
              <a:chExt cx="692013" cy="26161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50DDDB-1F04-E43D-DF7E-9A6F27983635}"/>
                  </a:ext>
                </a:extLst>
              </p:cNvPr>
              <p:cNvSpPr/>
              <p:nvPr/>
            </p:nvSpPr>
            <p:spPr>
              <a:xfrm>
                <a:off x="725807" y="2952406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36C3D326-FDE1-66A5-F293-844DCE6A9096}"/>
                  </a:ext>
                </a:extLst>
              </p:cNvPr>
              <p:cNvSpPr txBox="1"/>
              <p:nvPr/>
            </p:nvSpPr>
            <p:spPr>
              <a:xfrm>
                <a:off x="846830" y="2889699"/>
                <a:ext cx="5709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Kenya</a:t>
                </a:r>
              </a:p>
            </p:txBody>
          </p: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B923F0F2-408A-C1AD-EC8A-D972328A2D66}"/>
                </a:ext>
              </a:extLst>
            </p:cNvPr>
            <p:cNvGrpSpPr/>
            <p:nvPr/>
          </p:nvGrpSpPr>
          <p:grpSpPr>
            <a:xfrm>
              <a:off x="725806" y="3102181"/>
              <a:ext cx="1050445" cy="261610"/>
              <a:chOff x="725806" y="3102181"/>
              <a:chExt cx="1050445" cy="26161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9AC1AD0-3AF6-F3FA-4DF2-060AA66C1C19}"/>
                  </a:ext>
                </a:extLst>
              </p:cNvPr>
              <p:cNvSpPr/>
              <p:nvPr/>
            </p:nvSpPr>
            <p:spPr>
              <a:xfrm>
                <a:off x="725806" y="3169337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A42659B-9E0A-4CFA-0BCA-140ECF93D020}"/>
                  </a:ext>
                </a:extLst>
              </p:cNvPr>
              <p:cNvSpPr txBox="1"/>
              <p:nvPr/>
            </p:nvSpPr>
            <p:spPr>
              <a:xfrm>
                <a:off x="854204" y="3102181"/>
                <a:ext cx="9220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Bangladesh</a:t>
                </a:r>
              </a:p>
            </p:txBody>
          </p:sp>
        </p:grp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AC27EE62-B1C6-ACBA-93EA-504400418947}"/>
                </a:ext>
              </a:extLst>
            </p:cNvPr>
            <p:cNvGrpSpPr/>
            <p:nvPr/>
          </p:nvGrpSpPr>
          <p:grpSpPr>
            <a:xfrm>
              <a:off x="725806" y="3330973"/>
              <a:ext cx="814804" cy="261610"/>
              <a:chOff x="725806" y="3330973"/>
              <a:chExt cx="814804" cy="26161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2407A1C-7039-98D5-EE5F-055F6F14D062}"/>
                  </a:ext>
                </a:extLst>
              </p:cNvPr>
              <p:cNvSpPr/>
              <p:nvPr/>
            </p:nvSpPr>
            <p:spPr>
              <a:xfrm>
                <a:off x="725806" y="3386268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75BFD301-A00B-FD74-9198-5ED4BB095BB4}"/>
                  </a:ext>
                </a:extLst>
              </p:cNvPr>
              <p:cNvSpPr txBox="1"/>
              <p:nvPr/>
            </p:nvSpPr>
            <p:spPr>
              <a:xfrm>
                <a:off x="854204" y="3330973"/>
                <a:ext cx="6864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Somalie</a:t>
                </a:r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0205B07E-26FE-C57A-AB0E-2D40F6057C47}"/>
                </a:ext>
              </a:extLst>
            </p:cNvPr>
            <p:cNvGrpSpPr/>
            <p:nvPr/>
          </p:nvGrpSpPr>
          <p:grpSpPr>
            <a:xfrm>
              <a:off x="725806" y="3543768"/>
              <a:ext cx="2226362" cy="261610"/>
              <a:chOff x="725806" y="3543768"/>
              <a:chExt cx="2226362" cy="26161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A10253-CB83-6A4D-2BBF-6A1D12706FD8}"/>
                  </a:ext>
                </a:extLst>
              </p:cNvPr>
              <p:cNvSpPr/>
              <p:nvPr/>
            </p:nvSpPr>
            <p:spPr>
              <a:xfrm>
                <a:off x="725806" y="3603199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27835BBF-AB90-7F1E-80A9-F71113F89A58}"/>
                  </a:ext>
                </a:extLst>
              </p:cNvPr>
              <p:cNvSpPr txBox="1"/>
              <p:nvPr/>
            </p:nvSpPr>
            <p:spPr>
              <a:xfrm>
                <a:off x="848707" y="3543768"/>
                <a:ext cx="21034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err="1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Rép</a:t>
                </a:r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. démocratique du Congo</a:t>
                </a:r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C717E6C8-CECC-0836-EC50-BA8065E28FB6}"/>
                </a:ext>
              </a:extLst>
            </p:cNvPr>
            <p:cNvGrpSpPr/>
            <p:nvPr/>
          </p:nvGrpSpPr>
          <p:grpSpPr>
            <a:xfrm>
              <a:off x="725806" y="3754534"/>
              <a:ext cx="667328" cy="261610"/>
              <a:chOff x="725806" y="3754534"/>
              <a:chExt cx="667328" cy="26161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5C8996C-DD21-41DD-A52F-AF5462C7A4C6}"/>
                  </a:ext>
                </a:extLst>
              </p:cNvPr>
              <p:cNvSpPr/>
              <p:nvPr/>
            </p:nvSpPr>
            <p:spPr>
              <a:xfrm>
                <a:off x="725806" y="3820130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1068A7"/>
                  </a:gs>
                  <a:gs pos="0">
                    <a:srgbClr val="01A9F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508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41D6623-E386-B3FA-B62B-A89E2A9F5102}"/>
                  </a:ext>
                </a:extLst>
              </p:cNvPr>
              <p:cNvSpPr txBox="1"/>
              <p:nvPr/>
            </p:nvSpPr>
            <p:spPr>
              <a:xfrm>
                <a:off x="854204" y="3754534"/>
                <a:ext cx="5389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chemeClr val="accent1">
                        <a:lumMod val="50000"/>
                      </a:schemeClr>
                    </a:solidFill>
                    <a:latin typeface="Avenir Book" panose="02000503020000020003" pitchFamily="2" charset="0"/>
                  </a:rPr>
                  <a:t>Niger</a:t>
                </a:r>
              </a:p>
            </p:txBody>
          </p:sp>
        </p:grp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A54BCEF7-220D-3A18-9FD1-CECE77C27079}"/>
              </a:ext>
            </a:extLst>
          </p:cNvPr>
          <p:cNvGrpSpPr/>
          <p:nvPr/>
        </p:nvGrpSpPr>
        <p:grpSpPr>
          <a:xfrm>
            <a:off x="8649898" y="853665"/>
            <a:ext cx="3209533" cy="2728762"/>
            <a:chOff x="468253" y="1287382"/>
            <a:chExt cx="3209533" cy="272876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E4AC5F7-71CC-1506-4788-277789DC8C5E}"/>
                </a:ext>
              </a:extLst>
            </p:cNvPr>
            <p:cNvSpPr/>
            <p:nvPr/>
          </p:nvSpPr>
          <p:spPr>
            <a:xfrm>
              <a:off x="541451" y="1627936"/>
              <a:ext cx="3049988" cy="36000"/>
            </a:xfrm>
            <a:prstGeom prst="rect">
              <a:avLst/>
            </a:prstGeom>
            <a:gradFill>
              <a:gsLst>
                <a:gs pos="100000">
                  <a:srgbClr val="8D22B2"/>
                </a:gs>
                <a:gs pos="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6200" dist="76200" dir="2700000" algn="tl" rotWithShape="0">
                <a:srgbClr val="BBBDC6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latin typeface="Avenir" panose="02000503020000020003" pitchFamily="2" charset="0"/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E465D4A4-27BD-6E62-C6E7-5BCE5AB8DA88}"/>
                </a:ext>
              </a:extLst>
            </p:cNvPr>
            <p:cNvSpPr txBox="1"/>
            <p:nvPr/>
          </p:nvSpPr>
          <p:spPr>
            <a:xfrm>
              <a:off x="468253" y="1287382"/>
              <a:ext cx="3209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5127BB"/>
                  </a:solidFill>
                  <a:latin typeface="Avenir Light" panose="020B0402020203020204" pitchFamily="34" charset="77"/>
                </a:rPr>
                <a:t>Les pays qui en ont le moins bénéficié</a:t>
              </a: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A6AD967F-0455-A687-5333-0BF82E5B766B}"/>
                </a:ext>
              </a:extLst>
            </p:cNvPr>
            <p:cNvGrpSpPr/>
            <p:nvPr/>
          </p:nvGrpSpPr>
          <p:grpSpPr>
            <a:xfrm>
              <a:off x="725809" y="1779051"/>
              <a:ext cx="725948" cy="261610"/>
              <a:chOff x="725809" y="1779051"/>
              <a:chExt cx="725948" cy="26161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B80BB92-2CA3-5A05-D96D-ACCFD875BB1D}"/>
                  </a:ext>
                </a:extLst>
              </p:cNvPr>
              <p:cNvSpPr/>
              <p:nvPr/>
            </p:nvSpPr>
            <p:spPr>
              <a:xfrm>
                <a:off x="725809" y="1829060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2" name="ZoneTexte 91">
                <a:extLst>
                  <a:ext uri="{FF2B5EF4-FFF2-40B4-BE49-F238E27FC236}">
                    <a16:creationId xmlns:a16="http://schemas.microsoft.com/office/drawing/2014/main" id="{1C410E06-810B-A085-DAA8-9A31C3C17C4A}"/>
                  </a:ext>
                </a:extLst>
              </p:cNvPr>
              <p:cNvSpPr txBox="1"/>
              <p:nvPr/>
            </p:nvSpPr>
            <p:spPr>
              <a:xfrm>
                <a:off x="848707" y="1779051"/>
                <a:ext cx="6030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Bolivie</a:t>
                </a:r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6F9B05C9-9C80-A319-9AAB-8E11C32CB787}"/>
                </a:ext>
              </a:extLst>
            </p:cNvPr>
            <p:cNvGrpSpPr/>
            <p:nvPr/>
          </p:nvGrpSpPr>
          <p:grpSpPr>
            <a:xfrm>
              <a:off x="725809" y="2015371"/>
              <a:ext cx="818007" cy="261610"/>
              <a:chOff x="725809" y="2015371"/>
              <a:chExt cx="818007" cy="26161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452CBAF-2ADA-0CE4-5957-670BF403B3EC}"/>
                  </a:ext>
                </a:extLst>
              </p:cNvPr>
              <p:cNvSpPr/>
              <p:nvPr/>
            </p:nvSpPr>
            <p:spPr>
              <a:xfrm>
                <a:off x="725809" y="2057354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2386EE1A-043A-7DE4-0BAD-5285AA1D853C}"/>
                  </a:ext>
                </a:extLst>
              </p:cNvPr>
              <p:cNvSpPr txBox="1"/>
              <p:nvPr/>
            </p:nvSpPr>
            <p:spPr>
              <a:xfrm>
                <a:off x="842983" y="2015371"/>
                <a:ext cx="70083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Géorgie</a:t>
                </a:r>
              </a:p>
            </p:txBody>
          </p:sp>
        </p:grpSp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756309EA-C5EB-D2C3-00E3-A2CC51D5AC54}"/>
                </a:ext>
              </a:extLst>
            </p:cNvPr>
            <p:cNvGrpSpPr/>
            <p:nvPr/>
          </p:nvGrpSpPr>
          <p:grpSpPr>
            <a:xfrm>
              <a:off x="727932" y="2246274"/>
              <a:ext cx="1045114" cy="261610"/>
              <a:chOff x="727932" y="2246274"/>
              <a:chExt cx="1045114" cy="26161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8F074D1-5282-86E0-34C7-0F1C51A62C5E}"/>
                  </a:ext>
                </a:extLst>
              </p:cNvPr>
              <p:cNvSpPr/>
              <p:nvPr/>
            </p:nvSpPr>
            <p:spPr>
              <a:xfrm>
                <a:off x="727932" y="2285311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04204AAF-8227-51FA-7C4B-6EB6069BE34F}"/>
                  </a:ext>
                </a:extLst>
              </p:cNvPr>
              <p:cNvSpPr txBox="1"/>
              <p:nvPr/>
            </p:nvSpPr>
            <p:spPr>
              <a:xfrm>
                <a:off x="842983" y="2246274"/>
                <a:ext cx="9300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Timor-Leste</a:t>
                </a:r>
              </a:p>
            </p:txBody>
          </p:sp>
        </p:grpSp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9D247FBA-E3B5-B720-9965-9E87B3F62103}"/>
                </a:ext>
              </a:extLst>
            </p:cNvPr>
            <p:cNvGrpSpPr/>
            <p:nvPr/>
          </p:nvGrpSpPr>
          <p:grpSpPr>
            <a:xfrm>
              <a:off x="725809" y="2449828"/>
              <a:ext cx="818007" cy="261610"/>
              <a:chOff x="725809" y="2449828"/>
              <a:chExt cx="818007" cy="26161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AA73117-2D2B-F3C0-5DBD-08EF72164C7F}"/>
                  </a:ext>
                </a:extLst>
              </p:cNvPr>
              <p:cNvSpPr/>
              <p:nvPr/>
            </p:nvSpPr>
            <p:spPr>
              <a:xfrm>
                <a:off x="725809" y="2507700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BDD0A00C-B76D-23DD-C749-0FD029041737}"/>
                  </a:ext>
                </a:extLst>
              </p:cNvPr>
              <p:cNvSpPr txBox="1"/>
              <p:nvPr/>
            </p:nvSpPr>
            <p:spPr>
              <a:xfrm>
                <a:off x="842983" y="2449828"/>
                <a:ext cx="70083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Vanuatu</a:t>
                </a: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AE12F574-8C55-325C-2E33-42B6C6C57F70}"/>
                </a:ext>
              </a:extLst>
            </p:cNvPr>
            <p:cNvGrpSpPr/>
            <p:nvPr/>
          </p:nvGrpSpPr>
          <p:grpSpPr>
            <a:xfrm>
              <a:off x="725807" y="2678777"/>
              <a:ext cx="750683" cy="261610"/>
              <a:chOff x="725807" y="2678777"/>
              <a:chExt cx="750683" cy="26161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C1A3AEA-9436-901B-0A65-715BB97031F5}"/>
                  </a:ext>
                </a:extLst>
              </p:cNvPr>
              <p:cNvSpPr/>
              <p:nvPr/>
            </p:nvSpPr>
            <p:spPr>
              <a:xfrm>
                <a:off x="725807" y="2730089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6E53F7FB-24ED-9446-8FAB-16C5501D2850}"/>
                  </a:ext>
                </a:extLst>
              </p:cNvPr>
              <p:cNvSpPr txBox="1"/>
              <p:nvPr/>
            </p:nvSpPr>
            <p:spPr>
              <a:xfrm>
                <a:off x="842983" y="2678777"/>
                <a:ext cx="6335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Égypte</a:t>
                </a:r>
              </a:p>
            </p:txBody>
          </p: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C3B9504B-44D8-63C7-25C5-6260F3B31506}"/>
                </a:ext>
              </a:extLst>
            </p:cNvPr>
            <p:cNvGrpSpPr/>
            <p:nvPr/>
          </p:nvGrpSpPr>
          <p:grpSpPr>
            <a:xfrm>
              <a:off x="725807" y="2889699"/>
              <a:ext cx="1490309" cy="261610"/>
              <a:chOff x="725807" y="2889699"/>
              <a:chExt cx="1490309" cy="26161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62BB1B-CFED-F3C4-8C87-B6BCC6B2D4DF}"/>
                  </a:ext>
                </a:extLst>
              </p:cNvPr>
              <p:cNvSpPr/>
              <p:nvPr/>
            </p:nvSpPr>
            <p:spPr>
              <a:xfrm>
                <a:off x="725807" y="2952406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BB20F99A-5442-8D02-0190-6689CE4F2BB1}"/>
                  </a:ext>
                </a:extLst>
              </p:cNvPr>
              <p:cNvSpPr txBox="1"/>
              <p:nvPr/>
            </p:nvSpPr>
            <p:spPr>
              <a:xfrm>
                <a:off x="846830" y="2889699"/>
                <a:ext cx="13692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Chine continentale</a:t>
                </a:r>
              </a:p>
            </p:txBody>
          </p:sp>
        </p:grpSp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35BFFA5B-2754-C6D4-A410-8B451AC988A0}"/>
                </a:ext>
              </a:extLst>
            </p:cNvPr>
            <p:cNvGrpSpPr/>
            <p:nvPr/>
          </p:nvGrpSpPr>
          <p:grpSpPr>
            <a:xfrm>
              <a:off x="725806" y="3102181"/>
              <a:ext cx="885336" cy="261610"/>
              <a:chOff x="725806" y="3102181"/>
              <a:chExt cx="885336" cy="26161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6464670-C272-5E14-E14D-047204EE8423}"/>
                  </a:ext>
                </a:extLst>
              </p:cNvPr>
              <p:cNvSpPr/>
              <p:nvPr/>
            </p:nvSpPr>
            <p:spPr>
              <a:xfrm>
                <a:off x="725806" y="3169337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C7767902-598B-9C13-C753-519CE7FC67A1}"/>
                  </a:ext>
                </a:extLst>
              </p:cNvPr>
              <p:cNvSpPr txBox="1"/>
              <p:nvPr/>
            </p:nvSpPr>
            <p:spPr>
              <a:xfrm>
                <a:off x="854204" y="3102181"/>
                <a:ext cx="7569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Équateur</a:t>
                </a:r>
              </a:p>
            </p:txBody>
          </p:sp>
        </p:grp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A613BD44-FE20-A2B4-7438-87EE64B3507E}"/>
                </a:ext>
              </a:extLst>
            </p:cNvPr>
            <p:cNvGrpSpPr/>
            <p:nvPr/>
          </p:nvGrpSpPr>
          <p:grpSpPr>
            <a:xfrm>
              <a:off x="725806" y="3330973"/>
              <a:ext cx="1675616" cy="261610"/>
              <a:chOff x="725806" y="3330973"/>
              <a:chExt cx="1675616" cy="26161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99BCDC0-C6B1-7E09-7766-092B0F7CB910}"/>
                  </a:ext>
                </a:extLst>
              </p:cNvPr>
              <p:cNvSpPr/>
              <p:nvPr/>
            </p:nvSpPr>
            <p:spPr>
              <a:xfrm>
                <a:off x="725806" y="3386268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9DD32743-89EA-50B1-EB97-8F91D785F076}"/>
                  </a:ext>
                </a:extLst>
              </p:cNvPr>
              <p:cNvSpPr txBox="1"/>
              <p:nvPr/>
            </p:nvSpPr>
            <p:spPr>
              <a:xfrm>
                <a:off x="854204" y="3330973"/>
                <a:ext cx="1547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Sao Tomé-et-Principe</a:t>
                </a:r>
              </a:p>
            </p:txBody>
          </p:sp>
        </p:grp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2439059F-78E7-3BD7-BC35-09D8A50AAC7D}"/>
                </a:ext>
              </a:extLst>
            </p:cNvPr>
            <p:cNvGrpSpPr/>
            <p:nvPr/>
          </p:nvGrpSpPr>
          <p:grpSpPr>
            <a:xfrm>
              <a:off x="725806" y="3543768"/>
              <a:ext cx="976020" cy="261610"/>
              <a:chOff x="725806" y="3543768"/>
              <a:chExt cx="976020" cy="26161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96E40F1-C6F4-03B5-C17F-71534AEC37BE}"/>
                  </a:ext>
                </a:extLst>
              </p:cNvPr>
              <p:cNvSpPr/>
              <p:nvPr/>
            </p:nvSpPr>
            <p:spPr>
              <a:xfrm>
                <a:off x="725806" y="3603199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6F710B16-CABA-7DCA-662A-2AC20D80F22D}"/>
                  </a:ext>
                </a:extLst>
              </p:cNvPr>
              <p:cNvSpPr txBox="1"/>
              <p:nvPr/>
            </p:nvSpPr>
            <p:spPr>
              <a:xfrm>
                <a:off x="848707" y="3543768"/>
                <a:ext cx="8531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Tadjikistan</a:t>
                </a:r>
              </a:p>
            </p:txBody>
          </p: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FA5F768C-B346-BECD-B8C1-5B15FF1D6E79}"/>
                </a:ext>
              </a:extLst>
            </p:cNvPr>
            <p:cNvGrpSpPr/>
            <p:nvPr/>
          </p:nvGrpSpPr>
          <p:grpSpPr>
            <a:xfrm>
              <a:off x="725806" y="3754534"/>
              <a:ext cx="840452" cy="261610"/>
              <a:chOff x="725806" y="3754534"/>
              <a:chExt cx="840452" cy="26161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33ECF08-209F-CA58-B661-CA2C921F7044}"/>
                  </a:ext>
                </a:extLst>
              </p:cNvPr>
              <p:cNvSpPr/>
              <p:nvPr/>
            </p:nvSpPr>
            <p:spPr>
              <a:xfrm>
                <a:off x="725806" y="3820130"/>
                <a:ext cx="117177" cy="122027"/>
              </a:xfrm>
              <a:prstGeom prst="rect">
                <a:avLst/>
              </a:prstGeom>
              <a:gradFill>
                <a:gsLst>
                  <a:gs pos="100000">
                    <a:srgbClr val="8D22B2"/>
                  </a:gs>
                  <a:gs pos="0">
                    <a:schemeClr val="accent2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76200" dist="76200" dir="2700000" algn="tl" rotWithShape="0">
                  <a:srgbClr val="BBBDC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8227B349-070F-4B9B-90DB-CA2373B6CA74}"/>
                  </a:ext>
                </a:extLst>
              </p:cNvPr>
              <p:cNvSpPr txBox="1"/>
              <p:nvPr/>
            </p:nvSpPr>
            <p:spPr>
              <a:xfrm>
                <a:off x="854204" y="3754534"/>
                <a:ext cx="7120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5127BB"/>
                    </a:solidFill>
                    <a:latin typeface="Avenir Book" panose="02000503020000020003" pitchFamily="2" charset="0"/>
                  </a:rPr>
                  <a:t>Bhoutan</a:t>
                </a:r>
              </a:p>
            </p:txBody>
          </p:sp>
        </p:grpSp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FB163441-E545-9F5D-70F6-31C4F953011E}"/>
              </a:ext>
            </a:extLst>
          </p:cNvPr>
          <p:cNvGrpSpPr/>
          <p:nvPr/>
        </p:nvGrpSpPr>
        <p:grpSpPr>
          <a:xfrm>
            <a:off x="2782274" y="3964074"/>
            <a:ext cx="6559107" cy="2948393"/>
            <a:chOff x="1181395" y="752443"/>
            <a:chExt cx="9302307" cy="4206285"/>
          </a:xfrm>
        </p:grpSpPr>
        <p:graphicFrame>
          <p:nvGraphicFramePr>
            <p:cNvPr id="97" name="Graphique 96">
              <a:extLst>
                <a:ext uri="{FF2B5EF4-FFF2-40B4-BE49-F238E27FC236}">
                  <a16:creationId xmlns:a16="http://schemas.microsoft.com/office/drawing/2014/main" id="{B6092EDF-B2DF-13E8-3BC2-8D50EAA7A9A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93047419"/>
                </p:ext>
              </p:extLst>
            </p:nvPr>
          </p:nvGraphicFramePr>
          <p:xfrm>
            <a:off x="1181395" y="1311349"/>
            <a:ext cx="9302307" cy="36473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CAD3249-2E7A-64CF-60CF-9BD9DC9C2E7B}"/>
                </a:ext>
              </a:extLst>
            </p:cNvPr>
            <p:cNvSpPr txBox="1"/>
            <p:nvPr/>
          </p:nvSpPr>
          <p:spPr>
            <a:xfrm>
              <a:off x="2565411" y="752443"/>
              <a:ext cx="6534274" cy="304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>
                  <a:solidFill>
                    <a:schemeClr val="tx2"/>
                  </a:solidFill>
                  <a:latin typeface="Avenir Light" panose="020B0402020203020204" pitchFamily="34" charset="77"/>
                </a:rPr>
                <a:t>Évolution des 5 pays ayant le plus bénéficié de l’aide alimentaire entre 2013 et 2016</a:t>
              </a:r>
            </a:p>
          </p:txBody>
        </p: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DD2D4103-413B-2244-36AB-7EA6C6F0F763}"/>
              </a:ext>
            </a:extLst>
          </p:cNvPr>
          <p:cNvGrpSpPr/>
          <p:nvPr/>
        </p:nvGrpSpPr>
        <p:grpSpPr>
          <a:xfrm>
            <a:off x="2444097" y="1356328"/>
            <a:ext cx="1163884" cy="2194087"/>
            <a:chOff x="2444097" y="1356328"/>
            <a:chExt cx="1163884" cy="2194087"/>
          </a:xfrm>
        </p:grpSpPr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6D13E64B-4741-D5FB-E882-334DACF68DAC}"/>
                </a:ext>
              </a:extLst>
            </p:cNvPr>
            <p:cNvSpPr txBox="1"/>
            <p:nvPr/>
          </p:nvSpPr>
          <p:spPr>
            <a:xfrm>
              <a:off x="2467715" y="1356328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rgbClr val="1068A7"/>
                  </a:solidFill>
                  <a:latin typeface="Avenir Book" panose="02000503020000020003" pitchFamily="2" charset="0"/>
                </a:rPr>
                <a:t>1 858 943 000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40F7B671-9EA2-E7CC-1DF7-D27FD21B55EC}"/>
                </a:ext>
              </a:extLst>
            </p:cNvPr>
            <p:cNvSpPr txBox="1"/>
            <p:nvPr/>
          </p:nvSpPr>
          <p:spPr>
            <a:xfrm>
              <a:off x="2467715" y="1580559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rgbClr val="01A9F2"/>
                  </a:solidFill>
                  <a:latin typeface="Avenir Book" panose="02000503020000020003" pitchFamily="2" charset="0"/>
                </a:rPr>
                <a:t>1 381 294 000</a:t>
              </a:r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3B43DB8D-DBF1-87C2-0CA6-A647F5864FBC}"/>
                </a:ext>
              </a:extLst>
            </p:cNvPr>
            <p:cNvSpPr txBox="1"/>
            <p:nvPr/>
          </p:nvSpPr>
          <p:spPr>
            <a:xfrm>
              <a:off x="2466539" y="1784994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1 206 484 000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C8DE955F-2516-E66D-942C-56760C0CFD34}"/>
                </a:ext>
              </a:extLst>
            </p:cNvPr>
            <p:cNvSpPr txBox="1"/>
            <p:nvPr/>
          </p:nvSpPr>
          <p:spPr>
            <a:xfrm>
              <a:off x="2466539" y="2010862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695 248 000</a:t>
              </a:r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A353135-5212-02DE-E9B8-C632F1A97DBB}"/>
                </a:ext>
              </a:extLst>
            </p:cNvPr>
            <p:cNvSpPr txBox="1"/>
            <p:nvPr/>
          </p:nvSpPr>
          <p:spPr>
            <a:xfrm>
              <a:off x="2466539" y="2234259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669 784 000</a:t>
              </a:r>
            </a:p>
          </p:txBody>
        </p:sp>
        <p:sp>
          <p:nvSpPr>
            <p:cNvPr id="115" name="ZoneTexte 114">
              <a:extLst>
                <a:ext uri="{FF2B5EF4-FFF2-40B4-BE49-F238E27FC236}">
                  <a16:creationId xmlns:a16="http://schemas.microsoft.com/office/drawing/2014/main" id="{412BC01F-E6FE-DCC0-6C49-F20426D269B3}"/>
                </a:ext>
              </a:extLst>
            </p:cNvPr>
            <p:cNvSpPr txBox="1"/>
            <p:nvPr/>
          </p:nvSpPr>
          <p:spPr>
            <a:xfrm>
              <a:off x="2466539" y="2439669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552 836 000</a:t>
              </a:r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A325BB5D-C62E-4F24-399A-D7E7FD45EEFA}"/>
                </a:ext>
              </a:extLst>
            </p:cNvPr>
            <p:cNvSpPr txBox="1"/>
            <p:nvPr/>
          </p:nvSpPr>
          <p:spPr>
            <a:xfrm>
              <a:off x="2466539" y="2674755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348 188 000</a:t>
              </a:r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339D6037-FD3B-9DF7-CF09-B0CC11487B7C}"/>
                </a:ext>
              </a:extLst>
            </p:cNvPr>
            <p:cNvSpPr txBox="1"/>
            <p:nvPr/>
          </p:nvSpPr>
          <p:spPr>
            <a:xfrm>
              <a:off x="2455318" y="2886522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292 678 000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6DE8DBAD-AB1C-DF96-6D14-2B9955921097}"/>
                </a:ext>
              </a:extLst>
            </p:cNvPr>
            <p:cNvSpPr txBox="1"/>
            <p:nvPr/>
          </p:nvSpPr>
          <p:spPr>
            <a:xfrm>
              <a:off x="2455318" y="3124125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288 502 000</a:t>
              </a:r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7C6CE0C2-0668-A871-8E0F-C2FD9894EBB8}"/>
                </a:ext>
              </a:extLst>
            </p:cNvPr>
            <p:cNvSpPr txBox="1"/>
            <p:nvPr/>
          </p:nvSpPr>
          <p:spPr>
            <a:xfrm>
              <a:off x="2444097" y="3350360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venir Book" panose="02000503020000020003" pitchFamily="2" charset="0"/>
                </a:rPr>
                <a:t> 276 344 000</a:t>
              </a:r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1C6E0BF6-626F-2858-3E10-5CB5D2FF33E3}"/>
              </a:ext>
            </a:extLst>
          </p:cNvPr>
          <p:cNvGrpSpPr/>
          <p:nvPr/>
        </p:nvGrpSpPr>
        <p:grpSpPr>
          <a:xfrm>
            <a:off x="10692757" y="1375876"/>
            <a:ext cx="1163884" cy="2194087"/>
            <a:chOff x="2444097" y="1356328"/>
            <a:chExt cx="1163884" cy="2194087"/>
          </a:xfrm>
        </p:grpSpPr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6C50D560-1DFC-92FB-90DE-7D8CF80B86C2}"/>
                </a:ext>
              </a:extLst>
            </p:cNvPr>
            <p:cNvSpPr txBox="1"/>
            <p:nvPr/>
          </p:nvSpPr>
          <p:spPr>
            <a:xfrm>
              <a:off x="2467715" y="1356328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rgbClr val="5127BB"/>
                  </a:solidFill>
                  <a:latin typeface="Avenir Book" panose="02000503020000020003" pitchFamily="2" charset="0"/>
                </a:rPr>
                <a:t>6 000</a:t>
              </a:r>
            </a:p>
          </p:txBody>
        </p:sp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2A81982B-ED54-E579-4975-044376ED9200}"/>
                </a:ext>
              </a:extLst>
            </p:cNvPr>
            <p:cNvSpPr txBox="1"/>
            <p:nvPr/>
          </p:nvSpPr>
          <p:spPr>
            <a:xfrm>
              <a:off x="2467715" y="1580559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rgbClr val="8D22B2"/>
                  </a:solidFill>
                  <a:latin typeface="Avenir Book" panose="02000503020000020003" pitchFamily="2" charset="0"/>
                </a:rPr>
                <a:t>70 000</a:t>
              </a:r>
            </a:p>
          </p:txBody>
        </p:sp>
        <p:sp>
          <p:nvSpPr>
            <p:cNvPr id="124" name="ZoneTexte 123">
              <a:extLst>
                <a:ext uri="{FF2B5EF4-FFF2-40B4-BE49-F238E27FC236}">
                  <a16:creationId xmlns:a16="http://schemas.microsoft.com/office/drawing/2014/main" id="{0850E5A6-BC06-A6D3-51E2-6CBA4F0CFFB8}"/>
                </a:ext>
              </a:extLst>
            </p:cNvPr>
            <p:cNvSpPr txBox="1"/>
            <p:nvPr/>
          </p:nvSpPr>
          <p:spPr>
            <a:xfrm>
              <a:off x="2466539" y="1784994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/>
                  </a:solidFill>
                  <a:latin typeface="Avenir Book" panose="02000503020000020003" pitchFamily="2" charset="0"/>
                </a:rPr>
                <a:t>116 000</a:t>
              </a:r>
            </a:p>
          </p:txBody>
        </p:sp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99C7F225-33C0-0DB3-1263-F27675A94198}"/>
                </a:ext>
              </a:extLst>
            </p:cNvPr>
            <p:cNvSpPr txBox="1"/>
            <p:nvPr/>
          </p:nvSpPr>
          <p:spPr>
            <a:xfrm>
              <a:off x="2466539" y="2010862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802 000</a:t>
              </a:r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F7895062-41C5-194E-EEA9-0B29CE98D4D0}"/>
                </a:ext>
              </a:extLst>
            </p:cNvPr>
            <p:cNvSpPr txBox="1"/>
            <p:nvPr/>
          </p:nvSpPr>
          <p:spPr>
            <a:xfrm>
              <a:off x="2466539" y="2234259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1 122 000</a:t>
              </a:r>
            </a:p>
          </p:txBody>
        </p:sp>
        <p:sp>
          <p:nvSpPr>
            <p:cNvPr id="127" name="ZoneTexte 126">
              <a:extLst>
                <a:ext uri="{FF2B5EF4-FFF2-40B4-BE49-F238E27FC236}">
                  <a16:creationId xmlns:a16="http://schemas.microsoft.com/office/drawing/2014/main" id="{E85AC907-52B9-7A13-F204-BFDB1B61B455}"/>
                </a:ext>
              </a:extLst>
            </p:cNvPr>
            <p:cNvSpPr txBox="1"/>
            <p:nvPr/>
          </p:nvSpPr>
          <p:spPr>
            <a:xfrm>
              <a:off x="2466539" y="2439669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1 298 000</a:t>
              </a:r>
            </a:p>
          </p:txBody>
        </p:sp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31365B9A-728A-D945-A803-FAD3EB3219DA}"/>
                </a:ext>
              </a:extLst>
            </p:cNvPr>
            <p:cNvSpPr txBox="1"/>
            <p:nvPr/>
          </p:nvSpPr>
          <p:spPr>
            <a:xfrm>
              <a:off x="2466539" y="2674755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1 362 000</a:t>
              </a:r>
            </a:p>
          </p:txBody>
        </p:sp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360FE994-3AF4-EB4E-826C-F9C48FA5183A}"/>
                </a:ext>
              </a:extLst>
            </p:cNvPr>
            <p:cNvSpPr txBox="1"/>
            <p:nvPr/>
          </p:nvSpPr>
          <p:spPr>
            <a:xfrm>
              <a:off x="2455318" y="2886522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1 826 000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E9B96B8D-C111-47C7-879C-C92FB0B3BB61}"/>
                </a:ext>
              </a:extLst>
            </p:cNvPr>
            <p:cNvSpPr txBox="1"/>
            <p:nvPr/>
          </p:nvSpPr>
          <p:spPr>
            <a:xfrm>
              <a:off x="2455318" y="3124125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 2 028 000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1C00693C-41D8-E07D-74CE-A13E66305097}"/>
                </a:ext>
              </a:extLst>
            </p:cNvPr>
            <p:cNvSpPr txBox="1"/>
            <p:nvPr/>
          </p:nvSpPr>
          <p:spPr>
            <a:xfrm>
              <a:off x="2444097" y="3350360"/>
              <a:ext cx="11402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7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2 666 000</a:t>
              </a:r>
            </a:p>
          </p:txBody>
        </p:sp>
      </p:grpSp>
      <p:sp>
        <p:nvSpPr>
          <p:cNvPr id="132" name="ZoneTexte 131">
            <a:extLst>
              <a:ext uri="{FF2B5EF4-FFF2-40B4-BE49-F238E27FC236}">
                <a16:creationId xmlns:a16="http://schemas.microsoft.com/office/drawing/2014/main" id="{A83CFEE4-4272-6A5C-403B-AE999FE3D724}"/>
              </a:ext>
            </a:extLst>
          </p:cNvPr>
          <p:cNvSpPr txBox="1"/>
          <p:nvPr/>
        </p:nvSpPr>
        <p:spPr>
          <a:xfrm rot="16200000">
            <a:off x="3038907" y="2240915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tx2">
                    <a:lumMod val="75000"/>
                  </a:schemeClr>
                </a:solidFill>
                <a:latin typeface="Avenir Light" panose="020B0402020203020204" pitchFamily="34" charset="77"/>
              </a:rPr>
              <a:t>Aide alimentaire en kg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7FBCFB9-19BE-09A1-BEE0-113B84392286}"/>
              </a:ext>
            </a:extLst>
          </p:cNvPr>
          <p:cNvSpPr txBox="1"/>
          <p:nvPr/>
        </p:nvSpPr>
        <p:spPr>
          <a:xfrm rot="16200000">
            <a:off x="11431143" y="2265051"/>
            <a:ext cx="95891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>
                <a:solidFill>
                  <a:schemeClr val="accent6">
                    <a:lumMod val="50000"/>
                  </a:schemeClr>
                </a:solidFill>
                <a:latin typeface="Avenir Light" panose="020B0402020203020204" pitchFamily="34" charset="77"/>
              </a:rPr>
              <a:t>Aide alimentaire en kg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744D359-45D1-B4B1-F54B-5A3EBC2A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4164" y="1973621"/>
            <a:ext cx="1113346" cy="1113346"/>
          </a:xfrm>
          <a:prstGeom prst="rect">
            <a:avLst/>
          </a:prstGeom>
          <a:noFill/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9043E8F-E431-FBB2-2206-2807A9CA7B6F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DC8D2ECC-B1F0-F539-DC1F-6E060A8CE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D49CEF83-7792-8663-93EA-6CB83442B03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FF1FB1D7-9809-5498-0B24-1EC764D59E7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87B12D6-5A38-EB8A-D851-E298278EA81A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30595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6B9AC9E5-75B0-6C19-4625-0BF5103E22BF}"/>
              </a:ext>
            </a:extLst>
          </p:cNvPr>
          <p:cNvSpPr txBox="1">
            <a:spLocks/>
          </p:cNvSpPr>
          <p:nvPr/>
        </p:nvSpPr>
        <p:spPr>
          <a:xfrm>
            <a:off x="679959" y="305233"/>
            <a:ext cx="11181909" cy="40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DISPONIBILITÉ ALIMENTAIRE AU SEIN DES PAYS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83F45C-DD30-102C-94EC-4EF96423B0F4}"/>
              </a:ext>
            </a:extLst>
          </p:cNvPr>
          <p:cNvSpPr txBox="1"/>
          <p:nvPr/>
        </p:nvSpPr>
        <p:spPr>
          <a:xfrm>
            <a:off x="5819686" y="2068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3C5BC39-5E48-9C77-6951-6D16D7638EF9}"/>
              </a:ext>
            </a:extLst>
          </p:cNvPr>
          <p:cNvSpPr txBox="1"/>
          <p:nvPr/>
        </p:nvSpPr>
        <p:spPr>
          <a:xfrm>
            <a:off x="1542282" y="1080528"/>
            <a:ext cx="4294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2060"/>
                </a:solidFill>
                <a:latin typeface="Avenir Light" panose="020B0402020203020204" pitchFamily="34" charset="77"/>
              </a:rPr>
              <a:t>LES 10 PAYS AVEC LE </a:t>
            </a:r>
            <a:r>
              <a:rPr lang="fr-FR" sz="1400" b="1" dirty="0">
                <a:solidFill>
                  <a:srgbClr val="002060"/>
                </a:solidFill>
                <a:latin typeface="Avenir" panose="02000503020000020003" pitchFamily="2" charset="0"/>
              </a:rPr>
              <a:t>MOINS DE DISPONIBILITÉ </a:t>
            </a:r>
            <a:r>
              <a:rPr lang="fr-FR" sz="1400" dirty="0">
                <a:solidFill>
                  <a:srgbClr val="002060"/>
                </a:solidFill>
                <a:latin typeface="Avenir Light" panose="020B0402020203020204" pitchFamily="34" charset="77"/>
              </a:rPr>
              <a:t>ALIMENTAIRE PAR PERSONNE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1B6BE4-9A58-D00F-102D-9361A55DFB6D}"/>
              </a:ext>
            </a:extLst>
          </p:cNvPr>
          <p:cNvSpPr txBox="1"/>
          <p:nvPr/>
        </p:nvSpPr>
        <p:spPr>
          <a:xfrm>
            <a:off x="7505763" y="1078158"/>
            <a:ext cx="398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232BD"/>
                </a:solidFill>
                <a:latin typeface="Avenir Light" panose="020B0402020203020204" pitchFamily="34" charset="77"/>
              </a:rPr>
              <a:t>LES 10 PAYS AVEC LE </a:t>
            </a:r>
            <a:r>
              <a:rPr lang="fr-FR" sz="1400" b="1" dirty="0">
                <a:solidFill>
                  <a:srgbClr val="4232BD"/>
                </a:solidFill>
                <a:latin typeface="Avenir" panose="02000503020000020003" pitchFamily="2" charset="0"/>
              </a:rPr>
              <a:t>PLUS</a:t>
            </a:r>
            <a:r>
              <a:rPr lang="fr-FR" sz="1400" dirty="0">
                <a:solidFill>
                  <a:srgbClr val="4232BD"/>
                </a:solidFill>
                <a:latin typeface="Avenir Light" panose="020B0402020203020204" pitchFamily="34" charset="77"/>
              </a:rPr>
              <a:t> </a:t>
            </a:r>
            <a:r>
              <a:rPr lang="fr-FR" sz="1400" b="1" dirty="0">
                <a:solidFill>
                  <a:srgbClr val="4232BD"/>
                </a:solidFill>
                <a:latin typeface="Avenir" panose="02000503020000020003" pitchFamily="2" charset="0"/>
              </a:rPr>
              <a:t>DE DISPONIBILITÉ </a:t>
            </a:r>
            <a:r>
              <a:rPr lang="fr-FR" sz="1400" dirty="0">
                <a:solidFill>
                  <a:srgbClr val="4232BD"/>
                </a:solidFill>
                <a:latin typeface="Avenir Light" panose="020B0402020203020204" pitchFamily="34" charset="77"/>
              </a:rPr>
              <a:t>ALIMENTAIRE PAR PERSONNE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70140FF-9B8E-B0C9-2FB9-96AFFAF5E100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B56E7C-7C05-DF71-E666-0CF4920D9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626762D-E681-2EC8-1497-C4FBB94E2AD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7CE72FB-CBD0-5B2C-DCF3-C3936979AA07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966A8124-0C51-011E-E765-9FA5D7761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5336557"/>
              </p:ext>
            </p:extLst>
          </p:nvPr>
        </p:nvGraphicFramePr>
        <p:xfrm>
          <a:off x="-185101" y="1607370"/>
          <a:ext cx="6456014" cy="4547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0D99ABA2-6D19-05E0-2AB3-3F94F03EE2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823783"/>
              </p:ext>
            </p:extLst>
          </p:nvPr>
        </p:nvGraphicFramePr>
        <p:xfrm>
          <a:off x="5479595" y="1592346"/>
          <a:ext cx="6456014" cy="4547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4EDD6555-617E-A210-F927-8A92FBEFC8BE}"/>
              </a:ext>
            </a:extLst>
          </p:cNvPr>
          <p:cNvSpPr txBox="1"/>
          <p:nvPr/>
        </p:nvSpPr>
        <p:spPr>
          <a:xfrm>
            <a:off x="2025957" y="6229670"/>
            <a:ext cx="332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venir Book" panose="02000503020000020003" pitchFamily="2" charset="0"/>
              </a:rPr>
              <a:t>Disponibilité alimentaire (kcal/personnes/jour)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C2E958D-91C3-7BE8-ACF0-7C4CA1C5CF68}"/>
              </a:ext>
            </a:extLst>
          </p:cNvPr>
          <p:cNvSpPr txBox="1"/>
          <p:nvPr/>
        </p:nvSpPr>
        <p:spPr>
          <a:xfrm>
            <a:off x="7835803" y="6228036"/>
            <a:ext cx="332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4232BD"/>
                </a:solidFill>
                <a:latin typeface="Avenir Book" panose="02000503020000020003" pitchFamily="2" charset="0"/>
              </a:rPr>
              <a:t>Disponibilité alimentaire (kcal/personnes/jour)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F232A6B-14B8-193C-682A-D2B8EDEC9879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8432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BDE542-B6B6-580E-7704-17504CED7A6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1651395-C7AE-46DE-5FB9-0516E3408624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BA4443-D008-00D1-B93A-B5C2204C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sx="33000" sy="33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3F76E1B-367B-1C86-CAAD-D038F1256D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08D77B1-1D0E-1074-9156-564BB0F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A746895B-CA70-338D-DAB6-C4B783BA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686" y="2560968"/>
            <a:ext cx="10162537" cy="2274840"/>
          </a:xfrm>
        </p:spPr>
        <p:txBody>
          <a:bodyPr>
            <a:normAutofit/>
          </a:bodyPr>
          <a:lstStyle/>
          <a:p>
            <a:r>
              <a:rPr lang="fr-FR" sz="4800" b="1" spc="300" dirty="0">
                <a:solidFill>
                  <a:schemeClr val="bg1"/>
                </a:solidFill>
                <a:latin typeface="Avenir Heavy" panose="02000503020000020003" pitchFamily="2" charset="0"/>
              </a:rPr>
              <a:t>LA THAÏLANDE </a:t>
            </a:r>
            <a:br>
              <a:rPr lang="fr-FR" sz="4800" b="1" spc="300" dirty="0">
                <a:solidFill>
                  <a:schemeClr val="bg1"/>
                </a:solidFill>
                <a:latin typeface="Avenir Heavy" panose="02000503020000020003" pitchFamily="2" charset="0"/>
              </a:rPr>
            </a:br>
            <a:r>
              <a:rPr lang="fr-FR" sz="4800" b="1" spc="300" dirty="0">
                <a:solidFill>
                  <a:schemeClr val="bg1"/>
                </a:solidFill>
                <a:latin typeface="Avenir Heavy" panose="02000503020000020003" pitchFamily="2" charset="0"/>
              </a:rPr>
              <a:t>ET LE MANIOC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EAF81F-BB4A-BD94-D365-F9B1B7B79A2A}"/>
              </a:ext>
            </a:extLst>
          </p:cNvPr>
          <p:cNvCxnSpPr>
            <a:cxnSpLocks/>
          </p:cNvCxnSpPr>
          <p:nvPr/>
        </p:nvCxnSpPr>
        <p:spPr>
          <a:xfrm>
            <a:off x="1439876" y="4835809"/>
            <a:ext cx="39561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DF7A98D-9D71-414F-2E87-97C33BDE9F0C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5259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DFCB72-113E-B07C-76DC-9126DC91F4CA}"/>
              </a:ext>
            </a:extLst>
          </p:cNvPr>
          <p:cNvSpPr/>
          <p:nvPr/>
        </p:nvSpPr>
        <p:spPr>
          <a:xfrm>
            <a:off x="5141598" y="0"/>
            <a:ext cx="7050401" cy="6858000"/>
          </a:xfrm>
          <a:prstGeom prst="rect">
            <a:avLst/>
          </a:prstGeom>
          <a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 l="-72926"/>
            </a:stretch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8EF272F-0A21-35D3-44E1-20077C5EFD14}"/>
              </a:ext>
            </a:extLst>
          </p:cNvPr>
          <p:cNvGrpSpPr/>
          <p:nvPr/>
        </p:nvGrpSpPr>
        <p:grpSpPr>
          <a:xfrm>
            <a:off x="83974" y="0"/>
            <a:ext cx="481091" cy="6858000"/>
            <a:chOff x="35636" y="3019"/>
            <a:chExt cx="481091" cy="685800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8CADB57D-DC19-666F-3C1E-9B8610DB9A15}"/>
                </a:ext>
              </a:extLst>
            </p:cNvPr>
            <p:cNvCxnSpPr>
              <a:cxnSpLocks/>
            </p:cNvCxnSpPr>
            <p:nvPr/>
          </p:nvCxnSpPr>
          <p:spPr>
            <a:xfrm>
              <a:off x="277791" y="868101"/>
              <a:ext cx="0" cy="599291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4469A7D-BD76-BD35-8B21-5C589A2A4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35636" y="328879"/>
              <a:ext cx="481091" cy="47556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E8684127-675D-F4AA-0559-7915D1C9BAC8}"/>
                </a:ext>
              </a:extLst>
            </p:cNvPr>
            <p:cNvCxnSpPr>
              <a:cxnSpLocks/>
            </p:cNvCxnSpPr>
            <p:nvPr/>
          </p:nvCxnSpPr>
          <p:spPr>
            <a:xfrm>
              <a:off x="276182" y="3019"/>
              <a:ext cx="0" cy="262199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7D1E19DE-65E5-1141-D869-0A8E34F58E12}"/>
              </a:ext>
            </a:extLst>
          </p:cNvPr>
          <p:cNvSpPr txBox="1">
            <a:spLocks/>
          </p:cNvSpPr>
          <p:nvPr/>
        </p:nvSpPr>
        <p:spPr>
          <a:xfrm>
            <a:off x="679959" y="305233"/>
            <a:ext cx="11181909" cy="40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spc="300" dirty="0">
                <a:solidFill>
                  <a:schemeClr val="bg1"/>
                </a:solidFill>
                <a:latin typeface="Avenir Heavy" panose="02000503020000020003" pitchFamily="2" charset="0"/>
              </a:rPr>
              <a:t>LE MANIOC EN THAÏLANDE EN 2017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A3E3CB3-F469-2AF1-2E0C-5A634DA1481E}"/>
              </a:ext>
            </a:extLst>
          </p:cNvPr>
          <p:cNvGrpSpPr/>
          <p:nvPr/>
        </p:nvGrpSpPr>
        <p:grpSpPr>
          <a:xfrm>
            <a:off x="5299749" y="2801287"/>
            <a:ext cx="3804238" cy="1056168"/>
            <a:chOff x="5143209" y="506521"/>
            <a:chExt cx="3804238" cy="1056168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B1BE663-3268-3CE8-8CA9-B1AA9D5ECD3F}"/>
                </a:ext>
              </a:extLst>
            </p:cNvPr>
            <p:cNvSpPr txBox="1"/>
            <p:nvPr/>
          </p:nvSpPr>
          <p:spPr>
            <a:xfrm>
              <a:off x="5143210" y="506521"/>
              <a:ext cx="1768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venir Heavy" panose="02000503020000020003" pitchFamily="2" charset="0"/>
                </a:rPr>
                <a:t>63,5 %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59DB20FA-1B76-E2C2-668E-9ECF5E287D5F}"/>
                </a:ext>
              </a:extLst>
            </p:cNvPr>
            <p:cNvCxnSpPr>
              <a:cxnSpLocks/>
            </p:cNvCxnSpPr>
            <p:nvPr/>
          </p:nvCxnSpPr>
          <p:spPr>
            <a:xfrm>
              <a:off x="5221480" y="968186"/>
              <a:ext cx="372596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D88EF13-F1F9-CFB3-F635-6D8D1E1D9E93}"/>
                </a:ext>
              </a:extLst>
            </p:cNvPr>
            <p:cNvSpPr txBox="1"/>
            <p:nvPr/>
          </p:nvSpPr>
          <p:spPr>
            <a:xfrm>
              <a:off x="5143209" y="1101024"/>
              <a:ext cx="3804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La proportion de Thaïlandais pouvant théoriquement être nourris avec la quantité de manioc exportée. 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ED29700-7E59-2F0D-6A33-E12100911046}"/>
              </a:ext>
            </a:extLst>
          </p:cNvPr>
          <p:cNvGrpSpPr/>
          <p:nvPr/>
        </p:nvGrpSpPr>
        <p:grpSpPr>
          <a:xfrm>
            <a:off x="5299750" y="978293"/>
            <a:ext cx="3804238" cy="1056168"/>
            <a:chOff x="5143209" y="506521"/>
            <a:chExt cx="3804238" cy="1056168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51A30AC-40C3-0286-FF30-3E5ABFDA4871}"/>
                </a:ext>
              </a:extLst>
            </p:cNvPr>
            <p:cNvSpPr txBox="1"/>
            <p:nvPr/>
          </p:nvSpPr>
          <p:spPr>
            <a:xfrm>
              <a:off x="5143210" y="506521"/>
              <a:ext cx="1768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venir Heavy" panose="02000503020000020003" pitchFamily="2" charset="0"/>
                </a:rPr>
                <a:t>80,1 %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0A285837-CB35-A206-B2C6-494AC74F39A1}"/>
                </a:ext>
              </a:extLst>
            </p:cNvPr>
            <p:cNvCxnSpPr>
              <a:cxnSpLocks/>
            </p:cNvCxnSpPr>
            <p:nvPr/>
          </p:nvCxnSpPr>
          <p:spPr>
            <a:xfrm>
              <a:off x="5221480" y="968186"/>
              <a:ext cx="372596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33FFE60-4D23-48FF-FA8A-6495B3E29143}"/>
                </a:ext>
              </a:extLst>
            </p:cNvPr>
            <p:cNvSpPr txBox="1"/>
            <p:nvPr/>
          </p:nvSpPr>
          <p:spPr>
            <a:xfrm>
              <a:off x="5143209" y="1101024"/>
              <a:ext cx="3804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La proportion de manioc exportée en fonction de sa production et ses importations.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1C4CD65-5902-BC74-84BC-422C6C4C0026}"/>
              </a:ext>
            </a:extLst>
          </p:cNvPr>
          <p:cNvGrpSpPr/>
          <p:nvPr/>
        </p:nvGrpSpPr>
        <p:grpSpPr>
          <a:xfrm>
            <a:off x="5299750" y="4757120"/>
            <a:ext cx="3804238" cy="1056168"/>
            <a:chOff x="5143209" y="506521"/>
            <a:chExt cx="3804238" cy="1056168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B769437-E99A-3424-DAA0-6402FC609BE7}"/>
                </a:ext>
              </a:extLst>
            </p:cNvPr>
            <p:cNvSpPr txBox="1"/>
            <p:nvPr/>
          </p:nvSpPr>
          <p:spPr>
            <a:xfrm>
              <a:off x="5143210" y="506521"/>
              <a:ext cx="1768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Avenir Heavy" panose="02000503020000020003" pitchFamily="2" charset="0"/>
                </a:rPr>
                <a:t>8,1 %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74A0BF33-5212-EEFA-E480-E7FACCCFDBB8}"/>
                </a:ext>
              </a:extLst>
            </p:cNvPr>
            <p:cNvCxnSpPr>
              <a:cxnSpLocks/>
            </p:cNvCxnSpPr>
            <p:nvPr/>
          </p:nvCxnSpPr>
          <p:spPr>
            <a:xfrm>
              <a:off x="5221480" y="968186"/>
              <a:ext cx="372596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44572E0-27AB-5CAD-D598-F7F4B5E98BBB}"/>
                </a:ext>
              </a:extLst>
            </p:cNvPr>
            <p:cNvSpPr txBox="1"/>
            <p:nvPr/>
          </p:nvSpPr>
          <p:spPr>
            <a:xfrm>
              <a:off x="5143209" y="1101024"/>
              <a:ext cx="3804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La proportion de personnes en sous-nutrition en Thaïlande.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5990E909-D076-7585-18B0-854FD473D2C5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24398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DAB21D9-A793-531F-D43E-EA9B34FF9657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00EB023-2A52-E785-BA2C-6ACF16AF2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471F24E0-251B-3127-40B2-215C1CBBC67D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FC0BFA53-5A31-F8DA-2E6C-82613807EBC0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A27AACC0-1B30-BE34-2ECF-1F7CC77ABAC8}"/>
              </a:ext>
            </a:extLst>
          </p:cNvPr>
          <p:cNvSpPr txBox="1">
            <a:spLocks/>
          </p:cNvSpPr>
          <p:nvPr/>
        </p:nvSpPr>
        <p:spPr>
          <a:xfrm>
            <a:off x="673556" y="382572"/>
            <a:ext cx="11181909" cy="402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680F93-F0F7-2705-23B2-DDB6DFAF5243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26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453BFD7-412B-58FD-21BA-BD8BDD83737C}"/>
              </a:ext>
            </a:extLst>
          </p:cNvPr>
          <p:cNvGrpSpPr/>
          <p:nvPr/>
        </p:nvGrpSpPr>
        <p:grpSpPr>
          <a:xfrm>
            <a:off x="2299152" y="1343711"/>
            <a:ext cx="2084182" cy="1713128"/>
            <a:chOff x="1679430" y="1600200"/>
            <a:chExt cx="2084182" cy="171312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F882D2D-4044-5946-212A-0A791AE8E2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430" y="1600200"/>
              <a:ext cx="2084182" cy="1713128"/>
              <a:chOff x="1247614" y="2219015"/>
              <a:chExt cx="2700001" cy="271024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65A09928-E2FD-3284-F1ED-2956BD1193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999C14D7-9EB0-96D0-AEE7-8FC08B96D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C6F4FB6-CC48-CA93-7A05-E57AE55C8FCC}"/>
                </a:ext>
              </a:extLst>
            </p:cNvPr>
            <p:cNvSpPr txBox="1"/>
            <p:nvPr/>
          </p:nvSpPr>
          <p:spPr>
            <a:xfrm>
              <a:off x="1710777" y="1982946"/>
              <a:ext cx="20214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Avenir Light" panose="020B0402020203020204" pitchFamily="34" charset="77"/>
                </a:rPr>
                <a:t>L’agriculture mondiale produit suffisamment de denrées alimentaires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4EAF5AC1-2921-8EFD-9154-C516CC01A9B8}"/>
              </a:ext>
            </a:extLst>
          </p:cNvPr>
          <p:cNvGrpSpPr/>
          <p:nvPr/>
        </p:nvGrpSpPr>
        <p:grpSpPr>
          <a:xfrm>
            <a:off x="5222419" y="1329554"/>
            <a:ext cx="2084182" cy="1713128"/>
            <a:chOff x="1679430" y="1600200"/>
            <a:chExt cx="2084182" cy="1713128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2EECCDB6-9A94-88D0-A983-64FB4C5B8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430" y="1600200"/>
              <a:ext cx="2084182" cy="1713128"/>
              <a:chOff x="1247614" y="2219015"/>
              <a:chExt cx="2700001" cy="2710240"/>
            </a:xfrm>
          </p:grpSpPr>
          <p:sp>
            <p:nvSpPr>
              <p:cNvPr id="32" name="Ellipse 6">
                <a:extLst>
                  <a:ext uri="{FF2B5EF4-FFF2-40B4-BE49-F238E27FC236}">
                    <a16:creationId xmlns:a16="http://schemas.microsoft.com/office/drawing/2014/main" id="{3A863F96-5B90-E9DF-A6E0-4ED64FFFC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14">
                <a:extLst>
                  <a:ext uri="{FF2B5EF4-FFF2-40B4-BE49-F238E27FC236}">
                    <a16:creationId xmlns:a16="http://schemas.microsoft.com/office/drawing/2014/main" id="{297F8429-9C7D-3739-A8FD-84245E36FA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9F24CA0-3484-D2D5-A4E2-B30F9F52F397}"/>
                </a:ext>
              </a:extLst>
            </p:cNvPr>
            <p:cNvSpPr txBox="1"/>
            <p:nvPr/>
          </p:nvSpPr>
          <p:spPr>
            <a:xfrm>
              <a:off x="1710777" y="1982946"/>
              <a:ext cx="20214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Avenir Light" panose="020B0402020203020204" pitchFamily="34" charset="77"/>
                </a:rPr>
                <a:t>Problème de répartition de la disponibilité alimentaire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5C1307D-8D66-19D8-B156-D3CA134A630F}"/>
              </a:ext>
            </a:extLst>
          </p:cNvPr>
          <p:cNvGrpSpPr/>
          <p:nvPr/>
        </p:nvGrpSpPr>
        <p:grpSpPr>
          <a:xfrm>
            <a:off x="8145685" y="1343711"/>
            <a:ext cx="2084182" cy="1713128"/>
            <a:chOff x="1679430" y="1600200"/>
            <a:chExt cx="2084182" cy="1713128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6E57D401-2441-FFCB-9A3B-3E0F231613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430" y="1600200"/>
              <a:ext cx="2084182" cy="1713128"/>
              <a:chOff x="1247614" y="2219015"/>
              <a:chExt cx="2700001" cy="2710240"/>
            </a:xfrm>
          </p:grpSpPr>
          <p:sp>
            <p:nvSpPr>
              <p:cNvPr id="37" name="Ellipse 6">
                <a:extLst>
                  <a:ext uri="{FF2B5EF4-FFF2-40B4-BE49-F238E27FC236}">
                    <a16:creationId xmlns:a16="http://schemas.microsoft.com/office/drawing/2014/main" id="{0D00FD10-3227-D97B-D4FB-2AB0716E3A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14">
                <a:extLst>
                  <a:ext uri="{FF2B5EF4-FFF2-40B4-BE49-F238E27FC236}">
                    <a16:creationId xmlns:a16="http://schemas.microsoft.com/office/drawing/2014/main" id="{D884F539-3634-3F6F-DFCE-132C336B4B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15B621FE-E97E-98D3-7B3A-5B8D55B45697}"/>
                </a:ext>
              </a:extLst>
            </p:cNvPr>
            <p:cNvSpPr txBox="1"/>
            <p:nvPr/>
          </p:nvSpPr>
          <p:spPr>
            <a:xfrm>
              <a:off x="1710777" y="2084195"/>
              <a:ext cx="20214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Avenir Light" panose="020B0402020203020204" pitchFamily="34" charset="77"/>
                </a:rPr>
                <a:t>Grande partie des céréales destinée à l’alimentation animale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BB57E69-1A38-685D-5596-D6DC397AEFCA}"/>
              </a:ext>
            </a:extLst>
          </p:cNvPr>
          <p:cNvGrpSpPr/>
          <p:nvPr/>
        </p:nvGrpSpPr>
        <p:grpSpPr>
          <a:xfrm>
            <a:off x="3722988" y="3342422"/>
            <a:ext cx="2084182" cy="1713128"/>
            <a:chOff x="1679430" y="1600200"/>
            <a:chExt cx="2084182" cy="1713128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469268F7-014B-813E-4593-B4BB480E0A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430" y="1600200"/>
              <a:ext cx="2084182" cy="1713128"/>
              <a:chOff x="1247614" y="2219015"/>
              <a:chExt cx="2700001" cy="2710240"/>
            </a:xfrm>
          </p:grpSpPr>
          <p:sp>
            <p:nvSpPr>
              <p:cNvPr id="42" name="Ellipse 6">
                <a:extLst>
                  <a:ext uri="{FF2B5EF4-FFF2-40B4-BE49-F238E27FC236}">
                    <a16:creationId xmlns:a16="http://schemas.microsoft.com/office/drawing/2014/main" id="{605A0FF9-574C-BB76-9455-68527FD54E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14">
                <a:extLst>
                  <a:ext uri="{FF2B5EF4-FFF2-40B4-BE49-F238E27FC236}">
                    <a16:creationId xmlns:a16="http://schemas.microsoft.com/office/drawing/2014/main" id="{CDB7BD77-F2E9-B79D-DE7F-73FB6CEB9E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2E78E87-4165-DCA9-271D-BBD2361C25F4}"/>
                </a:ext>
              </a:extLst>
            </p:cNvPr>
            <p:cNvSpPr txBox="1"/>
            <p:nvPr/>
          </p:nvSpPr>
          <p:spPr>
            <a:xfrm>
              <a:off x="1710777" y="1982946"/>
              <a:ext cx="20214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Avenir Light" panose="020B0402020203020204" pitchFamily="34" charset="77"/>
                </a:rPr>
                <a:t>Pays poussés par le marché global à exporter leurs ressources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D78C76C2-9344-166F-A524-5776B155DB94}"/>
              </a:ext>
            </a:extLst>
          </p:cNvPr>
          <p:cNvGrpSpPr/>
          <p:nvPr/>
        </p:nvGrpSpPr>
        <p:grpSpPr>
          <a:xfrm>
            <a:off x="6728859" y="3339185"/>
            <a:ext cx="2084182" cy="1713128"/>
            <a:chOff x="1679430" y="1600200"/>
            <a:chExt cx="2084182" cy="1713128"/>
          </a:xfrm>
        </p:grpSpPr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9DE36305-5693-4F5B-209A-2D8D9202FD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430" y="1600200"/>
              <a:ext cx="2084182" cy="1713128"/>
              <a:chOff x="1247614" y="2219015"/>
              <a:chExt cx="2700001" cy="2710240"/>
            </a:xfrm>
          </p:grpSpPr>
          <p:sp>
            <p:nvSpPr>
              <p:cNvPr id="47" name="Ellipse 6">
                <a:extLst>
                  <a:ext uri="{FF2B5EF4-FFF2-40B4-BE49-F238E27FC236}">
                    <a16:creationId xmlns:a16="http://schemas.microsoft.com/office/drawing/2014/main" id="{E24982C6-698F-6139-C237-12690E3A9B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14">
                <a:extLst>
                  <a:ext uri="{FF2B5EF4-FFF2-40B4-BE49-F238E27FC236}">
                    <a16:creationId xmlns:a16="http://schemas.microsoft.com/office/drawing/2014/main" id="{D242713D-BD38-DB9B-2FDC-B201B4FDB8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5"/>
                <a:ext cx="2700000" cy="2700000"/>
              </a:xfrm>
              <a:prstGeom prst="roundRect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7FA75CF-426C-26E3-26B7-28DE97EB506C}"/>
                </a:ext>
              </a:extLst>
            </p:cNvPr>
            <p:cNvSpPr txBox="1"/>
            <p:nvPr/>
          </p:nvSpPr>
          <p:spPr>
            <a:xfrm>
              <a:off x="1710777" y="2101901"/>
              <a:ext cx="20214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002060"/>
                  </a:solidFill>
                  <a:latin typeface="Avenir Light" panose="020B0402020203020204" pitchFamily="34" charset="77"/>
                </a:rPr>
                <a:t>Risque d’augmentation de la population en sous-nutrition 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5A47EE79-D2BD-558C-0700-42584ADE1845}"/>
              </a:ext>
            </a:extLst>
          </p:cNvPr>
          <p:cNvSpPr txBox="1"/>
          <p:nvPr/>
        </p:nvSpPr>
        <p:spPr>
          <a:xfrm>
            <a:off x="3060677" y="5868517"/>
            <a:ext cx="669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002060"/>
                </a:solidFill>
                <a:latin typeface="Avenir Light" panose="020B0402020203020204" pitchFamily="34" charset="77"/>
              </a:rPr>
              <a:t>MEILLEURE GESTION GLOBALE DES RESSOURCES MONDIALES</a:t>
            </a:r>
          </a:p>
        </p:txBody>
      </p:sp>
      <p:sp>
        <p:nvSpPr>
          <p:cNvPr id="60" name="Forme libre 59">
            <a:extLst>
              <a:ext uri="{FF2B5EF4-FFF2-40B4-BE49-F238E27FC236}">
                <a16:creationId xmlns:a16="http://schemas.microsoft.com/office/drawing/2014/main" id="{88B6BF8B-7644-C312-CF73-D5F9BE2CBA7C}"/>
              </a:ext>
            </a:extLst>
          </p:cNvPr>
          <p:cNvSpPr/>
          <p:nvPr/>
        </p:nvSpPr>
        <p:spPr>
          <a:xfrm>
            <a:off x="2742724" y="5811636"/>
            <a:ext cx="272603" cy="272070"/>
          </a:xfrm>
          <a:custGeom>
            <a:avLst/>
            <a:gdLst>
              <a:gd name="connsiteX0" fmla="*/ 224591 w 272603"/>
              <a:gd name="connsiteY0" fmla="*/ 48012 h 272070"/>
              <a:gd name="connsiteX1" fmla="*/ 219257 w 272603"/>
              <a:gd name="connsiteY1" fmla="*/ 0 h 272070"/>
              <a:gd name="connsiteX2" fmla="*/ 160575 w 272603"/>
              <a:gd name="connsiteY2" fmla="*/ 58682 h 272070"/>
              <a:gd name="connsiteX3" fmla="*/ 163776 w 272603"/>
              <a:gd name="connsiteY3" fmla="*/ 86422 h 272070"/>
              <a:gd name="connsiteX4" fmla="*/ 78420 w 272603"/>
              <a:gd name="connsiteY4" fmla="*/ 171778 h 272070"/>
              <a:gd name="connsiteX5" fmla="*/ 53347 w 272603"/>
              <a:gd name="connsiteY5" fmla="*/ 165376 h 272070"/>
              <a:gd name="connsiteX6" fmla="*/ 0 w 272603"/>
              <a:gd name="connsiteY6" fmla="*/ 218723 h 272070"/>
              <a:gd name="connsiteX7" fmla="*/ 53347 w 272603"/>
              <a:gd name="connsiteY7" fmla="*/ 272070 h 272070"/>
              <a:gd name="connsiteX8" fmla="*/ 106694 w 272603"/>
              <a:gd name="connsiteY8" fmla="*/ 218723 h 272070"/>
              <a:gd name="connsiteX9" fmla="*/ 100826 w 272603"/>
              <a:gd name="connsiteY9" fmla="*/ 194183 h 272070"/>
              <a:gd name="connsiteX10" fmla="*/ 186181 w 272603"/>
              <a:gd name="connsiteY10" fmla="*/ 108828 h 272070"/>
              <a:gd name="connsiteX11" fmla="*/ 213922 w 272603"/>
              <a:gd name="connsiteY11" fmla="*/ 112029 h 272070"/>
              <a:gd name="connsiteX12" fmla="*/ 272604 w 272603"/>
              <a:gd name="connsiteY12" fmla="*/ 53347 h 272070"/>
              <a:gd name="connsiteX13" fmla="*/ 224591 w 272603"/>
              <a:gd name="connsiteY13" fmla="*/ 48012 h 27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603" h="272070">
                <a:moveTo>
                  <a:pt x="224591" y="48012"/>
                </a:moveTo>
                <a:lnTo>
                  <a:pt x="219257" y="0"/>
                </a:lnTo>
                <a:lnTo>
                  <a:pt x="160575" y="58682"/>
                </a:lnTo>
                <a:lnTo>
                  <a:pt x="163776" y="86422"/>
                </a:lnTo>
                <a:lnTo>
                  <a:pt x="78420" y="171778"/>
                </a:lnTo>
                <a:cubicBezTo>
                  <a:pt x="70952" y="168043"/>
                  <a:pt x="62416" y="165376"/>
                  <a:pt x="53347" y="165376"/>
                </a:cubicBezTo>
                <a:cubicBezTo>
                  <a:pt x="24006" y="165376"/>
                  <a:pt x="0" y="189382"/>
                  <a:pt x="0" y="218723"/>
                </a:cubicBezTo>
                <a:cubicBezTo>
                  <a:pt x="0" y="248064"/>
                  <a:pt x="24006" y="272070"/>
                  <a:pt x="53347" y="272070"/>
                </a:cubicBezTo>
                <a:cubicBezTo>
                  <a:pt x="82688" y="272070"/>
                  <a:pt x="106694" y="248064"/>
                  <a:pt x="106694" y="218723"/>
                </a:cubicBezTo>
                <a:cubicBezTo>
                  <a:pt x="106694" y="209654"/>
                  <a:pt x="104560" y="201652"/>
                  <a:pt x="100826" y="194183"/>
                </a:cubicBezTo>
                <a:lnTo>
                  <a:pt x="186181" y="108828"/>
                </a:lnTo>
                <a:lnTo>
                  <a:pt x="213922" y="112029"/>
                </a:lnTo>
                <a:lnTo>
                  <a:pt x="272604" y="53347"/>
                </a:lnTo>
                <a:lnTo>
                  <a:pt x="224591" y="48012"/>
                </a:lnTo>
                <a:close/>
              </a:path>
            </a:pathLst>
          </a:custGeom>
          <a:gradFill flip="none" rotWithShape="1">
            <a:gsLst>
              <a:gs pos="0">
                <a:srgbClr val="02A9F2"/>
              </a:gs>
              <a:gs pos="100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1" name="Forme libre 60">
            <a:extLst>
              <a:ext uri="{FF2B5EF4-FFF2-40B4-BE49-F238E27FC236}">
                <a16:creationId xmlns:a16="http://schemas.microsoft.com/office/drawing/2014/main" id="{62EE7085-5255-6AA3-8051-2328D39066FB}"/>
              </a:ext>
            </a:extLst>
          </p:cNvPr>
          <p:cNvSpPr/>
          <p:nvPr/>
        </p:nvSpPr>
        <p:spPr>
          <a:xfrm>
            <a:off x="2593886" y="5827640"/>
            <a:ext cx="405437" cy="405437"/>
          </a:xfrm>
          <a:custGeom>
            <a:avLst/>
            <a:gdLst>
              <a:gd name="connsiteX0" fmla="*/ 377697 w 405437"/>
              <a:gd name="connsiteY0" fmla="*/ 110962 h 405437"/>
              <a:gd name="connsiteX1" fmla="*/ 370762 w 405437"/>
              <a:gd name="connsiteY1" fmla="*/ 118431 h 405437"/>
              <a:gd name="connsiteX2" fmla="*/ 360626 w 405437"/>
              <a:gd name="connsiteY2" fmla="*/ 117364 h 405437"/>
              <a:gd name="connsiteX3" fmla="*/ 349423 w 405437"/>
              <a:gd name="connsiteY3" fmla="*/ 115763 h 405437"/>
              <a:gd name="connsiteX4" fmla="*/ 373430 w 405437"/>
              <a:gd name="connsiteY4" fmla="*/ 202719 h 405437"/>
              <a:gd name="connsiteX5" fmla="*/ 202719 w 405437"/>
              <a:gd name="connsiteY5" fmla="*/ 373430 h 405437"/>
              <a:gd name="connsiteX6" fmla="*/ 32008 w 405437"/>
              <a:gd name="connsiteY6" fmla="*/ 202719 h 405437"/>
              <a:gd name="connsiteX7" fmla="*/ 202719 w 405437"/>
              <a:gd name="connsiteY7" fmla="*/ 32008 h 405437"/>
              <a:gd name="connsiteX8" fmla="*/ 289675 w 405437"/>
              <a:gd name="connsiteY8" fmla="*/ 56014 h 405437"/>
              <a:gd name="connsiteX9" fmla="*/ 288608 w 405437"/>
              <a:gd name="connsiteY9" fmla="*/ 45345 h 405437"/>
              <a:gd name="connsiteX10" fmla="*/ 287007 w 405437"/>
              <a:gd name="connsiteY10" fmla="*/ 34676 h 405437"/>
              <a:gd name="connsiteX11" fmla="*/ 294476 w 405437"/>
              <a:gd name="connsiteY11" fmla="*/ 27207 h 405437"/>
              <a:gd name="connsiteX12" fmla="*/ 298210 w 405437"/>
              <a:gd name="connsiteY12" fmla="*/ 23473 h 405437"/>
              <a:gd name="connsiteX13" fmla="*/ 202719 w 405437"/>
              <a:gd name="connsiteY13" fmla="*/ 0 h 405437"/>
              <a:gd name="connsiteX14" fmla="*/ 0 w 405437"/>
              <a:gd name="connsiteY14" fmla="*/ 202719 h 405437"/>
              <a:gd name="connsiteX15" fmla="*/ 202719 w 405437"/>
              <a:gd name="connsiteY15" fmla="*/ 405438 h 405437"/>
              <a:gd name="connsiteX16" fmla="*/ 405438 w 405437"/>
              <a:gd name="connsiteY16" fmla="*/ 202719 h 405437"/>
              <a:gd name="connsiteX17" fmla="*/ 381432 w 405437"/>
              <a:gd name="connsiteY17" fmla="*/ 107761 h 405437"/>
              <a:gd name="connsiteX18" fmla="*/ 377697 w 405437"/>
              <a:gd name="connsiteY18" fmla="*/ 110962 h 40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5437" h="405437">
                <a:moveTo>
                  <a:pt x="377697" y="110962"/>
                </a:moveTo>
                <a:lnTo>
                  <a:pt x="370762" y="118431"/>
                </a:lnTo>
                <a:lnTo>
                  <a:pt x="360626" y="117364"/>
                </a:lnTo>
                <a:lnTo>
                  <a:pt x="349423" y="115763"/>
                </a:lnTo>
                <a:cubicBezTo>
                  <a:pt x="364361" y="141370"/>
                  <a:pt x="373430" y="170711"/>
                  <a:pt x="373430" y="202719"/>
                </a:cubicBezTo>
                <a:cubicBezTo>
                  <a:pt x="373430" y="296610"/>
                  <a:pt x="296610" y="373430"/>
                  <a:pt x="202719" y="373430"/>
                </a:cubicBezTo>
                <a:cubicBezTo>
                  <a:pt x="108828" y="373430"/>
                  <a:pt x="32008" y="296610"/>
                  <a:pt x="32008" y="202719"/>
                </a:cubicBezTo>
                <a:cubicBezTo>
                  <a:pt x="32008" y="108828"/>
                  <a:pt x="108828" y="32008"/>
                  <a:pt x="202719" y="32008"/>
                </a:cubicBezTo>
                <a:cubicBezTo>
                  <a:pt x="234194" y="32008"/>
                  <a:pt x="264068" y="40544"/>
                  <a:pt x="289675" y="56014"/>
                </a:cubicBezTo>
                <a:lnTo>
                  <a:pt x="288608" y="45345"/>
                </a:lnTo>
                <a:lnTo>
                  <a:pt x="287007" y="34676"/>
                </a:lnTo>
                <a:lnTo>
                  <a:pt x="294476" y="27207"/>
                </a:lnTo>
                <a:lnTo>
                  <a:pt x="298210" y="23473"/>
                </a:lnTo>
                <a:cubicBezTo>
                  <a:pt x="269403" y="8536"/>
                  <a:pt x="237395" y="0"/>
                  <a:pt x="202719" y="0"/>
                </a:cubicBezTo>
                <a:cubicBezTo>
                  <a:pt x="90690" y="0"/>
                  <a:pt x="0" y="90690"/>
                  <a:pt x="0" y="202719"/>
                </a:cubicBezTo>
                <a:cubicBezTo>
                  <a:pt x="0" y="314748"/>
                  <a:pt x="90690" y="405438"/>
                  <a:pt x="202719" y="405438"/>
                </a:cubicBezTo>
                <a:cubicBezTo>
                  <a:pt x="314748" y="405438"/>
                  <a:pt x="405438" y="314748"/>
                  <a:pt x="405438" y="202719"/>
                </a:cubicBezTo>
                <a:cubicBezTo>
                  <a:pt x="405438" y="168043"/>
                  <a:pt x="396902" y="136035"/>
                  <a:pt x="381432" y="107761"/>
                </a:cubicBezTo>
                <a:lnTo>
                  <a:pt x="377697" y="110962"/>
                </a:lnTo>
                <a:close/>
              </a:path>
            </a:pathLst>
          </a:custGeom>
          <a:gradFill flip="none" rotWithShape="1">
            <a:gsLst>
              <a:gs pos="0">
                <a:srgbClr val="02A9F2"/>
              </a:gs>
              <a:gs pos="100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2" name="Forme libre 61">
            <a:extLst>
              <a:ext uri="{FF2B5EF4-FFF2-40B4-BE49-F238E27FC236}">
                <a16:creationId xmlns:a16="http://schemas.microsoft.com/office/drawing/2014/main" id="{E262E576-6C30-BB4A-05F4-B323BB3E4445}"/>
              </a:ext>
            </a:extLst>
          </p:cNvPr>
          <p:cNvSpPr/>
          <p:nvPr/>
        </p:nvSpPr>
        <p:spPr>
          <a:xfrm>
            <a:off x="2668571" y="5902326"/>
            <a:ext cx="256066" cy="256066"/>
          </a:xfrm>
          <a:custGeom>
            <a:avLst/>
            <a:gdLst>
              <a:gd name="connsiteX0" fmla="*/ 217123 w 256066"/>
              <a:gd name="connsiteY0" fmla="*/ 91757 h 256066"/>
              <a:gd name="connsiteX1" fmla="*/ 224058 w 256066"/>
              <a:gd name="connsiteY1" fmla="*/ 128033 h 256066"/>
              <a:gd name="connsiteX2" fmla="*/ 128033 w 256066"/>
              <a:gd name="connsiteY2" fmla="*/ 224058 h 256066"/>
              <a:gd name="connsiteX3" fmla="*/ 32008 w 256066"/>
              <a:gd name="connsiteY3" fmla="*/ 128033 h 256066"/>
              <a:gd name="connsiteX4" fmla="*/ 128033 w 256066"/>
              <a:gd name="connsiteY4" fmla="*/ 32008 h 256066"/>
              <a:gd name="connsiteX5" fmla="*/ 164309 w 256066"/>
              <a:gd name="connsiteY5" fmla="*/ 38943 h 256066"/>
              <a:gd name="connsiteX6" fmla="*/ 188315 w 256066"/>
              <a:gd name="connsiteY6" fmla="*/ 14937 h 256066"/>
              <a:gd name="connsiteX7" fmla="*/ 128033 w 256066"/>
              <a:gd name="connsiteY7" fmla="*/ 0 h 256066"/>
              <a:gd name="connsiteX8" fmla="*/ 0 w 256066"/>
              <a:gd name="connsiteY8" fmla="*/ 128033 h 256066"/>
              <a:gd name="connsiteX9" fmla="*/ 128033 w 256066"/>
              <a:gd name="connsiteY9" fmla="*/ 256066 h 256066"/>
              <a:gd name="connsiteX10" fmla="*/ 256066 w 256066"/>
              <a:gd name="connsiteY10" fmla="*/ 128033 h 256066"/>
              <a:gd name="connsiteX11" fmla="*/ 241129 w 256066"/>
              <a:gd name="connsiteY11" fmla="*/ 67751 h 256066"/>
              <a:gd name="connsiteX12" fmla="*/ 217123 w 256066"/>
              <a:gd name="connsiteY12" fmla="*/ 91757 h 25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6066" h="256066">
                <a:moveTo>
                  <a:pt x="217123" y="91757"/>
                </a:moveTo>
                <a:cubicBezTo>
                  <a:pt x="221924" y="102960"/>
                  <a:pt x="224058" y="115230"/>
                  <a:pt x="224058" y="128033"/>
                </a:cubicBezTo>
                <a:cubicBezTo>
                  <a:pt x="224058" y="180847"/>
                  <a:pt x="180847" y="224058"/>
                  <a:pt x="128033" y="224058"/>
                </a:cubicBezTo>
                <a:cubicBezTo>
                  <a:pt x="75219" y="224058"/>
                  <a:pt x="32008" y="180847"/>
                  <a:pt x="32008" y="128033"/>
                </a:cubicBezTo>
                <a:cubicBezTo>
                  <a:pt x="32008" y="75219"/>
                  <a:pt x="75219" y="32008"/>
                  <a:pt x="128033" y="32008"/>
                </a:cubicBezTo>
                <a:cubicBezTo>
                  <a:pt x="140836" y="32008"/>
                  <a:pt x="153106" y="34676"/>
                  <a:pt x="164309" y="38943"/>
                </a:cubicBezTo>
                <a:lnTo>
                  <a:pt x="188315" y="14937"/>
                </a:lnTo>
                <a:cubicBezTo>
                  <a:pt x="170177" y="5335"/>
                  <a:pt x="149905" y="0"/>
                  <a:pt x="128033" y="0"/>
                </a:cubicBezTo>
                <a:cubicBezTo>
                  <a:pt x="57615" y="0"/>
                  <a:pt x="0" y="57615"/>
                  <a:pt x="0" y="128033"/>
                </a:cubicBezTo>
                <a:cubicBezTo>
                  <a:pt x="0" y="198451"/>
                  <a:pt x="57615" y="256066"/>
                  <a:pt x="128033" y="256066"/>
                </a:cubicBezTo>
                <a:cubicBezTo>
                  <a:pt x="198451" y="256066"/>
                  <a:pt x="256066" y="198451"/>
                  <a:pt x="256066" y="128033"/>
                </a:cubicBezTo>
                <a:cubicBezTo>
                  <a:pt x="256066" y="106161"/>
                  <a:pt x="250731" y="85889"/>
                  <a:pt x="241129" y="67751"/>
                </a:cubicBezTo>
                <a:lnTo>
                  <a:pt x="217123" y="91757"/>
                </a:lnTo>
                <a:close/>
              </a:path>
            </a:pathLst>
          </a:custGeom>
          <a:gradFill flip="none" rotWithShape="1">
            <a:gsLst>
              <a:gs pos="0">
                <a:srgbClr val="02A9F2"/>
              </a:gs>
              <a:gs pos="100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64" name="Parenthèse ouvrante 63">
            <a:extLst>
              <a:ext uri="{FF2B5EF4-FFF2-40B4-BE49-F238E27FC236}">
                <a16:creationId xmlns:a16="http://schemas.microsoft.com/office/drawing/2014/main" id="{7E3B0FD1-B9A4-1ADE-5103-AB944EF18E23}"/>
              </a:ext>
            </a:extLst>
          </p:cNvPr>
          <p:cNvSpPr/>
          <p:nvPr/>
        </p:nvSpPr>
        <p:spPr>
          <a:xfrm rot="16200000">
            <a:off x="6206170" y="1367505"/>
            <a:ext cx="116676" cy="84867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47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BDE542-B6B6-580E-7704-17504CED7A67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1651395-C7AE-46DE-5FB9-0516E3408624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BA4443-D008-00D1-B93A-B5C2204C5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sx="33000" sy="33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83F76E1B-367B-1C86-CAAD-D038F1256D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08D77B1-1D0E-1074-9156-564BB0F20081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A746895B-CA70-338D-DAB6-C4B783BA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39" y="2022191"/>
            <a:ext cx="10162537" cy="2274840"/>
          </a:xfrm>
        </p:spPr>
        <p:txBody>
          <a:bodyPr>
            <a:normAutofit/>
          </a:bodyPr>
          <a:lstStyle/>
          <a:p>
            <a:r>
              <a:rPr lang="fr-FR" sz="4800" b="1" spc="300" dirty="0">
                <a:solidFill>
                  <a:schemeClr val="bg1"/>
                </a:solidFill>
                <a:latin typeface="Avenir Heavy" panose="02000503020000020003" pitchFamily="2" charset="0"/>
              </a:rPr>
              <a:t>MERCI POUR VOTRE ATTENTION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EAF81F-BB4A-BD94-D365-F9B1B7B79A2A}"/>
              </a:ext>
            </a:extLst>
          </p:cNvPr>
          <p:cNvCxnSpPr>
            <a:cxnSpLocks/>
          </p:cNvCxnSpPr>
          <p:nvPr/>
        </p:nvCxnSpPr>
        <p:spPr>
          <a:xfrm>
            <a:off x="1300392" y="4060893"/>
            <a:ext cx="39561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7497A9F-769F-4123-1EA0-FB740C41401F}"/>
              </a:ext>
            </a:extLst>
          </p:cNvPr>
          <p:cNvSpPr txBox="1"/>
          <p:nvPr/>
        </p:nvSpPr>
        <p:spPr>
          <a:xfrm>
            <a:off x="1300392" y="4484032"/>
            <a:ext cx="2350323" cy="1168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Avenir" panose="02000503020000020003" pitchFamily="2" charset="0"/>
              </a:rPr>
              <a:t>Inès KHALDI </a:t>
            </a:r>
          </a:p>
          <a:p>
            <a:pPr>
              <a:lnSpc>
                <a:spcPct val="150000"/>
              </a:lnSpc>
            </a:pPr>
            <a:r>
              <a:rPr lang="fr-FR" sz="1600" dirty="0" err="1">
                <a:solidFill>
                  <a:schemeClr val="bg1"/>
                </a:solidFill>
                <a:latin typeface="Avenir" panose="02000503020000020003" pitchFamily="2" charset="0"/>
              </a:rPr>
              <a:t>ineskhld@gmail.com</a:t>
            </a:r>
            <a:endParaRPr lang="fr-FR" sz="16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Avenir" panose="02000503020000020003" pitchFamily="2" charset="0"/>
              </a:rPr>
              <a:t>Data </a:t>
            </a:r>
            <a:r>
              <a:rPr lang="fr-FR" sz="1600" dirty="0" err="1">
                <a:solidFill>
                  <a:schemeClr val="bg1"/>
                </a:solidFill>
                <a:latin typeface="Avenir" panose="02000503020000020003" pitchFamily="2" charset="0"/>
              </a:rPr>
              <a:t>analyst</a:t>
            </a:r>
            <a:r>
              <a:rPr lang="fr-FR" sz="1600" dirty="0">
                <a:solidFill>
                  <a:schemeClr val="bg1"/>
                </a:solidFill>
                <a:latin typeface="Avenir" panose="02000503020000020003" pitchFamily="2" charset="0"/>
              </a:rPr>
              <a:t> – OC 2023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3DDC8-ABAB-8256-296E-66101504C0A8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3152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D9DAE781-F0E9-A0C6-94F9-4F0FB437F2A0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35C80AD-5F4D-D84F-6792-6AC1F02E1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137B69E3-1DDB-B62B-2822-9C9872EE26D0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FD5713C5-2B55-CB00-C70A-AB9167A7300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C1E1152-54B7-0DFC-F027-7071C80B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36" y="217610"/>
            <a:ext cx="11750045" cy="6633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SOMMAIRE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D6750E-A5D9-3B5A-5024-5CB1E5C59B5B}"/>
              </a:ext>
            </a:extLst>
          </p:cNvPr>
          <p:cNvSpPr txBox="1"/>
          <p:nvPr/>
        </p:nvSpPr>
        <p:spPr>
          <a:xfrm>
            <a:off x="851037" y="1404781"/>
            <a:ext cx="1073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UN BILAN PRÉOCCUPANT 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………………………………………………………………….……………...4</a:t>
            </a:r>
            <a:endParaRPr lang="fr-FR" dirty="0">
              <a:solidFill>
                <a:srgbClr val="002060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0CCC537-C3B8-82EA-E123-2094931FAA8B}"/>
              </a:ext>
            </a:extLst>
          </p:cNvPr>
          <p:cNvSpPr txBox="1"/>
          <p:nvPr/>
        </p:nvSpPr>
        <p:spPr>
          <a:xfrm>
            <a:off x="851037" y="2155420"/>
            <a:ext cx="1061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LA SOUS-NUTRITION – UNE PREMIÈRE EXPLICATION 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……………………………………….………..5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43B0A38-C7D9-F3F3-0422-97FF269A7E5B}"/>
              </a:ext>
            </a:extLst>
          </p:cNvPr>
          <p:cNvSpPr txBox="1"/>
          <p:nvPr/>
        </p:nvSpPr>
        <p:spPr>
          <a:xfrm>
            <a:off x="851038" y="2906059"/>
            <a:ext cx="1061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L’ANALYSE DES CAUSES DE LA FAIM DANS LE MONDE 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…………………………………….... …..</a:t>
            </a:r>
            <a:r>
              <a:rPr lang="fr-FR" sz="1200" dirty="0">
                <a:solidFill>
                  <a:srgbClr val="002060"/>
                </a:solidFill>
                <a:latin typeface="Avenir Book" panose="02000503020000020003" pitchFamily="2" charset="0"/>
              </a:rPr>
              <a:t>13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246F9B-096B-AFFA-FBA0-7E6BF47E831F}"/>
              </a:ext>
            </a:extLst>
          </p:cNvPr>
          <p:cNvSpPr txBox="1"/>
          <p:nvPr/>
        </p:nvSpPr>
        <p:spPr>
          <a:xfrm>
            <a:off x="851034" y="3656698"/>
            <a:ext cx="1073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L’UTILISATION DES DISPONIBILITÉS ALIMENTAIRE ET INTÉRIEURE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………………………...….….</a:t>
            </a:r>
            <a:r>
              <a:rPr lang="fr-FR" sz="1200" dirty="0">
                <a:solidFill>
                  <a:srgbClr val="002060"/>
                </a:solidFill>
                <a:latin typeface="Avenir Book" panose="02000503020000020003" pitchFamily="2" charset="0"/>
              </a:rPr>
              <a:t>15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 </a:t>
            </a:r>
            <a:endParaRPr lang="fr-FR" sz="1200" dirty="0">
              <a:solidFill>
                <a:srgbClr val="002060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2EC422-6316-ABA7-5A27-A4007EB49BDD}"/>
              </a:ext>
            </a:extLst>
          </p:cNvPr>
          <p:cNvSpPr txBox="1"/>
          <p:nvPr/>
        </p:nvSpPr>
        <p:spPr>
          <a:xfrm>
            <a:off x="851036" y="4407337"/>
            <a:ext cx="1050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UNE INÉGALITÉ ENTRE LES PAYS</a:t>
            </a:r>
            <a:r>
              <a:rPr lang="fr-FR" spc="600" dirty="0">
                <a:solidFill>
                  <a:srgbClr val="002060"/>
                </a:solidFill>
                <a:latin typeface="Avenir Book" panose="02000503020000020003" pitchFamily="2" charset="0"/>
              </a:rPr>
              <a:t> 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………………………………………………………………….…</a:t>
            </a:r>
            <a:r>
              <a:rPr lang="fr-FR" sz="1200" spc="300" dirty="0">
                <a:solidFill>
                  <a:srgbClr val="002060"/>
                </a:solidFill>
                <a:latin typeface="Avenir Book" panose="02000503020000020003" pitchFamily="2" charset="0"/>
              </a:rPr>
              <a:t>….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.</a:t>
            </a:r>
            <a:r>
              <a:rPr lang="fr-FR" sz="1200" dirty="0">
                <a:solidFill>
                  <a:srgbClr val="002060"/>
                </a:solidFill>
                <a:latin typeface="Avenir Book" panose="02000503020000020003" pitchFamily="2" charset="0"/>
              </a:rPr>
              <a:t>20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357C6C-86CF-232E-8C89-F2AAA109E609}"/>
              </a:ext>
            </a:extLst>
          </p:cNvPr>
          <p:cNvSpPr txBox="1"/>
          <p:nvPr/>
        </p:nvSpPr>
        <p:spPr>
          <a:xfrm>
            <a:off x="851035" y="5157976"/>
            <a:ext cx="106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LE MANIOC EN THAÏLANDE 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…………………………………………………………………………..…</a:t>
            </a:r>
            <a:r>
              <a:rPr lang="fr-FR" sz="1200" spc="300" dirty="0">
                <a:solidFill>
                  <a:srgbClr val="002060"/>
                </a:solidFill>
                <a:latin typeface="Avenir Book" panose="02000503020000020003" pitchFamily="2" charset="0"/>
              </a:rPr>
              <a:t>..</a:t>
            </a:r>
            <a:r>
              <a:rPr lang="fr-FR" sz="1200" dirty="0">
                <a:solidFill>
                  <a:srgbClr val="002060"/>
                </a:solidFill>
                <a:latin typeface="Avenir Book" panose="02000503020000020003" pitchFamily="2" charset="0"/>
              </a:rPr>
              <a:t>24</a:t>
            </a:r>
            <a:endParaRPr lang="fr-FR" sz="1200" dirty="0">
              <a:solidFill>
                <a:srgbClr val="002060"/>
              </a:solidFill>
              <a:latin typeface="Avenir Medium" panose="02000503020000020003" pitchFamily="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B345D6-3021-1A95-101C-B9E33134C147}"/>
              </a:ext>
            </a:extLst>
          </p:cNvPr>
          <p:cNvSpPr txBox="1"/>
          <p:nvPr/>
        </p:nvSpPr>
        <p:spPr>
          <a:xfrm>
            <a:off x="851035" y="5908615"/>
            <a:ext cx="105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venir Medium" panose="02000503020000020003" pitchFamily="2" charset="0"/>
              </a:rPr>
              <a:t>CONCLUSION </a:t>
            </a:r>
            <a:r>
              <a:rPr lang="fr-FR" sz="1200" spc="6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……………………………………………………….……………</a:t>
            </a:r>
            <a:r>
              <a:rPr lang="fr-FR" sz="1200" spc="300" dirty="0">
                <a:solidFill>
                  <a:srgbClr val="002060"/>
                </a:solidFill>
                <a:latin typeface="Avenir Book" panose="02000503020000020003" pitchFamily="2" charset="0"/>
              </a:rPr>
              <a:t>………………………………..</a:t>
            </a:r>
            <a:r>
              <a:rPr lang="fr-FR" sz="1200" dirty="0">
                <a:solidFill>
                  <a:srgbClr val="002060"/>
                </a:solidFill>
                <a:latin typeface="Avenir Book" panose="02000503020000020003" pitchFamily="2" charset="0"/>
              </a:rPr>
              <a:t>26</a:t>
            </a:r>
            <a:endParaRPr lang="fr-FR" sz="1200" dirty="0">
              <a:solidFill>
                <a:srgbClr val="002060"/>
              </a:solidFill>
              <a:latin typeface="Avenir Medium" panose="02000503020000020003" pitchFamily="2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C2AF300-C24D-25B1-B8AB-C46C419C08A9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684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121545-76B8-BDCC-9EDC-BB0FB15CDC56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68A0BEC-CA62-53B5-779E-598C882B8B16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F6F200B-E671-2E17-0426-C2267DA3C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sx="33000" sy="33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2508F9-3CFA-57D2-856F-92065239A717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67B23F7A-4E81-787E-0609-D90C053725F5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5553EAEE-74CF-34A5-985F-D9E9136AA0CE}"/>
              </a:ext>
            </a:extLst>
          </p:cNvPr>
          <p:cNvSpPr txBox="1"/>
          <p:nvPr/>
        </p:nvSpPr>
        <p:spPr>
          <a:xfrm>
            <a:off x="-166335" y="2662866"/>
            <a:ext cx="42474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spc="300" dirty="0">
                <a:solidFill>
                  <a:srgbClr val="242852"/>
                </a:solidFill>
                <a:latin typeface=""/>
              </a:rPr>
              <a:t>UN BILAN </a:t>
            </a:r>
          </a:p>
          <a:p>
            <a:pPr algn="ctr"/>
            <a:r>
              <a:rPr lang="fr-FR" sz="3200" dirty="0">
                <a:solidFill>
                  <a:srgbClr val="074988"/>
                </a:solidFill>
                <a:latin typeface="Avenir Light" panose="020B0402020203020204" pitchFamily="34" charset="77"/>
              </a:rPr>
              <a:t>préoccupant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3B4663C-B05F-135B-D9E6-C1E692AAAA42}"/>
              </a:ext>
            </a:extLst>
          </p:cNvPr>
          <p:cNvSpPr/>
          <p:nvPr/>
        </p:nvSpPr>
        <p:spPr>
          <a:xfrm rot="1800000">
            <a:off x="481731" y="1787846"/>
            <a:ext cx="3291444" cy="3282309"/>
          </a:xfrm>
          <a:prstGeom prst="arc">
            <a:avLst>
              <a:gd name="adj1" fmla="val 11490241"/>
              <a:gd name="adj2" fmla="val 7047309"/>
            </a:avLst>
          </a:prstGeom>
          <a:noFill/>
          <a:ln w="19050" cap="rnd">
            <a:gradFill>
              <a:gsLst>
                <a:gs pos="100000">
                  <a:srgbClr val="074988"/>
                </a:gs>
                <a:gs pos="20000">
                  <a:srgbClr val="00B5FF"/>
                </a:gs>
              </a:gsLst>
              <a:lin ang="5400000" scaled="1"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91F7B33-57E7-51A6-5F34-73982308B98B}"/>
              </a:ext>
            </a:extLst>
          </p:cNvPr>
          <p:cNvCxnSpPr>
            <a:cxnSpLocks/>
          </p:cNvCxnSpPr>
          <p:nvPr/>
        </p:nvCxnSpPr>
        <p:spPr>
          <a:xfrm flipV="1">
            <a:off x="3683660" y="1370294"/>
            <a:ext cx="2187669" cy="899557"/>
          </a:xfrm>
          <a:prstGeom prst="line">
            <a:avLst/>
          </a:prstGeom>
          <a:ln w="57150" cap="rnd">
            <a:solidFill>
              <a:srgbClr val="0749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00A862A-AD5C-D557-721D-129256168A4C}"/>
              </a:ext>
            </a:extLst>
          </p:cNvPr>
          <p:cNvCxnSpPr>
            <a:cxnSpLocks/>
          </p:cNvCxnSpPr>
          <p:nvPr/>
        </p:nvCxnSpPr>
        <p:spPr>
          <a:xfrm flipV="1">
            <a:off x="4054050" y="3483856"/>
            <a:ext cx="1980148" cy="32101"/>
          </a:xfrm>
          <a:prstGeom prst="line">
            <a:avLst/>
          </a:prstGeom>
          <a:ln w="57150" cap="rnd">
            <a:solidFill>
              <a:srgbClr val="065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3A3B47A-8D95-91AD-C875-3C5DE4A1F7BA}"/>
              </a:ext>
            </a:extLst>
          </p:cNvPr>
          <p:cNvCxnSpPr>
            <a:cxnSpLocks/>
          </p:cNvCxnSpPr>
          <p:nvPr/>
        </p:nvCxnSpPr>
        <p:spPr>
          <a:xfrm>
            <a:off x="3491311" y="4792228"/>
            <a:ext cx="2335644" cy="786032"/>
          </a:xfrm>
          <a:prstGeom prst="line">
            <a:avLst/>
          </a:prstGeom>
          <a:ln w="57150" cap="rnd">
            <a:solidFill>
              <a:srgbClr val="038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9E99653-30DD-C8E8-CC95-27A04098BEFA}"/>
              </a:ext>
            </a:extLst>
          </p:cNvPr>
          <p:cNvSpPr txBox="1"/>
          <p:nvPr/>
        </p:nvSpPr>
        <p:spPr>
          <a:xfrm>
            <a:off x="5980843" y="572708"/>
            <a:ext cx="2157878" cy="156966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pPr algn="ctr"/>
            <a:r>
              <a:rPr lang="fr-FR" sz="3200" b="1" dirty="0">
                <a:solidFill>
                  <a:schemeClr val="bg1"/>
                </a:solidFill>
                <a:latin typeface="Avenir Black" panose="02000503020000020003" pitchFamily="2" charset="0"/>
              </a:rPr>
              <a:t>25 000</a:t>
            </a:r>
          </a:p>
          <a:p>
            <a:pPr algn="ctr"/>
            <a:endParaRPr lang="fr-FR" sz="3200" b="1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5DB7DE-9011-48C9-9392-36BE9E114FC3}"/>
              </a:ext>
            </a:extLst>
          </p:cNvPr>
          <p:cNvSpPr txBox="1"/>
          <p:nvPr/>
        </p:nvSpPr>
        <p:spPr>
          <a:xfrm>
            <a:off x="6096000" y="2715076"/>
            <a:ext cx="1751391" cy="1569660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fr-FR" sz="3200" b="1" dirty="0">
              <a:solidFill>
                <a:schemeClr val="bg1"/>
              </a:solidFill>
              <a:latin typeface="Avenir Black" panose="02000503020000020003" pitchFamily="2" charset="0"/>
            </a:endParaRPr>
          </a:p>
          <a:p>
            <a:pPr algn="ctr"/>
            <a:r>
              <a:rPr lang="fr-FR" sz="3200" b="1" dirty="0">
                <a:solidFill>
                  <a:schemeClr val="bg1"/>
                </a:solidFill>
                <a:latin typeface="Avenir Black" panose="02000503020000020003" pitchFamily="2" charset="0"/>
              </a:rPr>
              <a:t>7,1 %</a:t>
            </a:r>
          </a:p>
          <a:p>
            <a:pPr algn="ctr"/>
            <a:endParaRPr lang="fr-FR" sz="3200" b="1" dirty="0">
              <a:solidFill>
                <a:schemeClr val="bg1"/>
              </a:solidFill>
              <a:latin typeface="Avenir Black" panose="02000503020000020003" pitchFamily="2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82A6051-6523-AED0-9F5B-CB828252AB40}"/>
              </a:ext>
            </a:extLst>
          </p:cNvPr>
          <p:cNvSpPr txBox="1"/>
          <p:nvPr/>
        </p:nvSpPr>
        <p:spPr>
          <a:xfrm>
            <a:off x="6309964" y="4980645"/>
            <a:ext cx="2157875" cy="1569660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venir Black" panose="02000503020000020003" pitchFamily="2" charset="0"/>
              </a:rPr>
              <a:t>6 PAYS AFRICAINS PARMI LE TOP 10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492AC2C-BC1F-D004-7A59-A9A9C4988C03}"/>
              </a:ext>
            </a:extLst>
          </p:cNvPr>
          <p:cNvSpPr/>
          <p:nvPr/>
        </p:nvSpPr>
        <p:spPr>
          <a:xfrm rot="1515979">
            <a:off x="207038" y="1519180"/>
            <a:ext cx="3819639" cy="3819639"/>
          </a:xfrm>
          <a:prstGeom prst="arc">
            <a:avLst>
              <a:gd name="adj1" fmla="val 14960179"/>
              <a:gd name="adj2" fmla="val 3570244"/>
            </a:avLst>
          </a:prstGeom>
          <a:noFill/>
          <a:ln w="5715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DF5B442-D485-1BB9-7A31-FBBC4AF8C9AA}"/>
              </a:ext>
            </a:extLst>
          </p:cNvPr>
          <p:cNvSpPr txBox="1"/>
          <p:nvPr/>
        </p:nvSpPr>
        <p:spPr>
          <a:xfrm>
            <a:off x="8138721" y="1077906"/>
            <a:ext cx="39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Avenir" panose="02000503020000020003" pitchFamily="2" charset="0"/>
              </a:rPr>
              <a:t>PERSONNES MEURENT DE FAIM CHAQUE JOUR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C53E162-A36D-7EC2-EABB-C2A3E50F5F05}"/>
              </a:ext>
            </a:extLst>
          </p:cNvPr>
          <p:cNvSpPr txBox="1"/>
          <p:nvPr/>
        </p:nvSpPr>
        <p:spPr>
          <a:xfrm>
            <a:off x="8116671" y="3230906"/>
            <a:ext cx="3417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Avenir" panose="02000503020000020003" pitchFamily="2" charset="0"/>
              </a:rPr>
              <a:t>DE LA POPULATION MONDIALE ÉTAIT EN SOUS-ALIMENTATION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30927743-DBE7-F1FA-3FE0-6D988839E361}"/>
              </a:ext>
            </a:extLst>
          </p:cNvPr>
          <p:cNvGrpSpPr/>
          <p:nvPr/>
        </p:nvGrpSpPr>
        <p:grpSpPr>
          <a:xfrm>
            <a:off x="8138721" y="3840826"/>
            <a:ext cx="1649280" cy="695909"/>
            <a:chOff x="8622664" y="3808891"/>
            <a:chExt cx="2307739" cy="973744"/>
          </a:xfrm>
        </p:grpSpPr>
        <p:pic>
          <p:nvPicPr>
            <p:cNvPr id="43" name="Graphique 42" descr="Homme avec un remplissage uni">
              <a:extLst>
                <a:ext uri="{FF2B5EF4-FFF2-40B4-BE49-F238E27FC236}">
                  <a16:creationId xmlns:a16="http://schemas.microsoft.com/office/drawing/2014/main" id="{77E6254C-C3E1-831A-D89C-4F2297A9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8260" y="4298801"/>
              <a:ext cx="514342" cy="483834"/>
            </a:xfrm>
            <a:prstGeom prst="rect">
              <a:avLst/>
            </a:prstGeom>
          </p:spPr>
        </p:pic>
        <p:pic>
          <p:nvPicPr>
            <p:cNvPr id="44" name="Graphique 43" descr="Homme avec un remplissage uni">
              <a:extLst>
                <a:ext uri="{FF2B5EF4-FFF2-40B4-BE49-F238E27FC236}">
                  <a16:creationId xmlns:a16="http://schemas.microsoft.com/office/drawing/2014/main" id="{28AFD42E-58E7-B880-ED9F-32E15A6D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1022" y="3808891"/>
              <a:ext cx="514342" cy="483834"/>
            </a:xfrm>
            <a:prstGeom prst="rect">
              <a:avLst/>
            </a:prstGeom>
          </p:spPr>
        </p:pic>
        <p:pic>
          <p:nvPicPr>
            <p:cNvPr id="45" name="Graphique 44" descr="Homme avec un remplissage uni">
              <a:extLst>
                <a:ext uri="{FF2B5EF4-FFF2-40B4-BE49-F238E27FC236}">
                  <a16:creationId xmlns:a16="http://schemas.microsoft.com/office/drawing/2014/main" id="{2611ABE9-EF4F-1F0A-DA62-2BA4CE53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17159" y="4298801"/>
              <a:ext cx="514342" cy="483834"/>
            </a:xfrm>
            <a:prstGeom prst="rect">
              <a:avLst/>
            </a:prstGeom>
          </p:spPr>
        </p:pic>
        <p:pic>
          <p:nvPicPr>
            <p:cNvPr id="46" name="Graphique 45" descr="Homme avec un remplissage uni">
              <a:extLst>
                <a:ext uri="{FF2B5EF4-FFF2-40B4-BE49-F238E27FC236}">
                  <a16:creationId xmlns:a16="http://schemas.microsoft.com/office/drawing/2014/main" id="{FB56292C-5BF4-2787-80CF-C18DD369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9368" y="3808891"/>
              <a:ext cx="514342" cy="483834"/>
            </a:xfrm>
            <a:prstGeom prst="rect">
              <a:avLst/>
            </a:prstGeom>
          </p:spPr>
        </p:pic>
        <p:pic>
          <p:nvPicPr>
            <p:cNvPr id="47" name="Graphique 46" descr="Homme avec un remplissage uni">
              <a:extLst>
                <a:ext uri="{FF2B5EF4-FFF2-40B4-BE49-F238E27FC236}">
                  <a16:creationId xmlns:a16="http://schemas.microsoft.com/office/drawing/2014/main" id="{6BA54A73-ED6F-B424-5BBE-DB944E29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17714" y="3808891"/>
              <a:ext cx="514342" cy="483834"/>
            </a:xfrm>
            <a:prstGeom prst="rect">
              <a:avLst/>
            </a:prstGeom>
          </p:spPr>
        </p:pic>
        <p:pic>
          <p:nvPicPr>
            <p:cNvPr id="48" name="Graphique 47" descr="Homme avec un remplissage uni">
              <a:extLst>
                <a:ext uri="{FF2B5EF4-FFF2-40B4-BE49-F238E27FC236}">
                  <a16:creationId xmlns:a16="http://schemas.microsoft.com/office/drawing/2014/main" id="{F702FB7A-8A30-9326-FF23-09D91BA3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6061" y="4298801"/>
              <a:ext cx="514342" cy="483834"/>
            </a:xfrm>
            <a:prstGeom prst="rect">
              <a:avLst/>
            </a:prstGeom>
          </p:spPr>
        </p:pic>
        <p:pic>
          <p:nvPicPr>
            <p:cNvPr id="49" name="Graphique 48" descr="Homme avec un remplissage uni">
              <a:extLst>
                <a:ext uri="{FF2B5EF4-FFF2-40B4-BE49-F238E27FC236}">
                  <a16:creationId xmlns:a16="http://schemas.microsoft.com/office/drawing/2014/main" id="{F23A057E-8936-093A-01E4-730405D6F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6061" y="3808891"/>
              <a:ext cx="514342" cy="483834"/>
            </a:xfrm>
            <a:prstGeom prst="rect">
              <a:avLst/>
            </a:prstGeom>
          </p:spPr>
        </p:pic>
        <p:pic>
          <p:nvPicPr>
            <p:cNvPr id="50" name="Graphique 49" descr="Homme avec un remplissage uni">
              <a:extLst>
                <a:ext uri="{FF2B5EF4-FFF2-40B4-BE49-F238E27FC236}">
                  <a16:creationId xmlns:a16="http://schemas.microsoft.com/office/drawing/2014/main" id="{7BC74BD1-CA45-CD36-04D0-4C577ED81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2676" y="3808891"/>
              <a:ext cx="514342" cy="483834"/>
            </a:xfrm>
            <a:prstGeom prst="rect">
              <a:avLst/>
            </a:prstGeom>
          </p:spPr>
        </p:pic>
        <p:pic>
          <p:nvPicPr>
            <p:cNvPr id="51" name="Graphique 50" descr="Homme avec un remplissage uni">
              <a:extLst>
                <a:ext uri="{FF2B5EF4-FFF2-40B4-BE49-F238E27FC236}">
                  <a16:creationId xmlns:a16="http://schemas.microsoft.com/office/drawing/2014/main" id="{9B8F128A-1ABF-CEE7-A4BB-74F42B12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0462" y="4298801"/>
              <a:ext cx="514342" cy="483834"/>
            </a:xfrm>
            <a:prstGeom prst="rect">
              <a:avLst/>
            </a:prstGeom>
          </p:spPr>
        </p:pic>
        <p:pic>
          <p:nvPicPr>
            <p:cNvPr id="52" name="Graphique 51" descr="Homme avec un remplissage uni">
              <a:extLst>
                <a:ext uri="{FF2B5EF4-FFF2-40B4-BE49-F238E27FC236}">
                  <a16:creationId xmlns:a16="http://schemas.microsoft.com/office/drawing/2014/main" id="{4EC7A067-FA95-241C-2D76-21FD6E7FA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19361" y="4298801"/>
              <a:ext cx="514342" cy="483834"/>
            </a:xfrm>
            <a:prstGeom prst="rect">
              <a:avLst/>
            </a:prstGeom>
          </p:spPr>
        </p:pic>
        <p:pic>
          <p:nvPicPr>
            <p:cNvPr id="53" name="Graphique 52" descr="Homme avec un remplissage uni">
              <a:extLst>
                <a:ext uri="{FF2B5EF4-FFF2-40B4-BE49-F238E27FC236}">
                  <a16:creationId xmlns:a16="http://schemas.microsoft.com/office/drawing/2014/main" id="{37CF4E5A-C858-D89B-D0C4-1BE5BB1E5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4330" y="3808891"/>
              <a:ext cx="514342" cy="483834"/>
            </a:xfrm>
            <a:prstGeom prst="rect">
              <a:avLst/>
            </a:prstGeom>
          </p:spPr>
        </p:pic>
        <p:pic>
          <p:nvPicPr>
            <p:cNvPr id="54" name="Graphique 53" descr="Homme avec un remplissage uni">
              <a:extLst>
                <a:ext uri="{FF2B5EF4-FFF2-40B4-BE49-F238E27FC236}">
                  <a16:creationId xmlns:a16="http://schemas.microsoft.com/office/drawing/2014/main" id="{E89733B6-F31C-5C0F-D740-0C2188E6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22664" y="4298801"/>
              <a:ext cx="514342" cy="483834"/>
            </a:xfrm>
            <a:prstGeom prst="rect">
              <a:avLst/>
            </a:prstGeom>
          </p:spPr>
        </p:pic>
        <p:pic>
          <p:nvPicPr>
            <p:cNvPr id="55" name="Graphique 54" descr="Homme avec un remplissage uni">
              <a:extLst>
                <a:ext uri="{FF2B5EF4-FFF2-40B4-BE49-F238E27FC236}">
                  <a16:creationId xmlns:a16="http://schemas.microsoft.com/office/drawing/2014/main" id="{1A472F8F-2DC3-559D-C2D2-FE58517F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1563" y="4298801"/>
              <a:ext cx="514342" cy="483834"/>
            </a:xfrm>
            <a:prstGeom prst="rect">
              <a:avLst/>
            </a:prstGeom>
          </p:spPr>
        </p:pic>
        <p:pic>
          <p:nvPicPr>
            <p:cNvPr id="56" name="Graphique 55" descr="Homme avec un remplissage uni">
              <a:extLst>
                <a:ext uri="{FF2B5EF4-FFF2-40B4-BE49-F238E27FC236}">
                  <a16:creationId xmlns:a16="http://schemas.microsoft.com/office/drawing/2014/main" id="{B0CD8966-9412-CF82-6FA1-5F9493ED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25984" y="3808891"/>
              <a:ext cx="514342" cy="483834"/>
            </a:xfrm>
            <a:prstGeom prst="rect">
              <a:avLst/>
            </a:prstGeom>
          </p:spPr>
        </p:pic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6750F8F2-6AF3-9FA6-07E3-281F82CB36F2}"/>
              </a:ext>
            </a:extLst>
          </p:cNvPr>
          <p:cNvSpPr txBox="1"/>
          <p:nvPr/>
        </p:nvSpPr>
        <p:spPr>
          <a:xfrm>
            <a:off x="8116671" y="5946403"/>
            <a:ext cx="409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Avenir" panose="02000503020000020003" pitchFamily="2" charset="0"/>
              </a:rPr>
              <a:t>DES PAYS AYANT LE TAUX LE PLUS ÉLEVÉ DE SOUS-NUTRITION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B7661C-2759-E3EF-7D83-AB8E055CD8C3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0214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64968" y="2559363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77130" y="381029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64968" y="506790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8747" y="0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35398" y="2645913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366043" y="275853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35398" y="5162564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37728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21492EF1-B8E5-675E-4612-A75C6DC8D248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21DA25-1017-3431-C9AA-A47545CACB08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2125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8908" y="3810244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74920" y="5071537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58908" y="1308388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2">
                    <a:lumMod val="50000"/>
                  </a:schemeClr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077294" y="129527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-34613" y="0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10209464" y="1378077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16881" y="2651046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403302" y="2758940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16881" y="5154018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16881" y="3916270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2258C03-77C0-119F-56B9-5F94970674E8}"/>
              </a:ext>
            </a:extLst>
          </p:cNvPr>
          <p:cNvSpPr txBox="1"/>
          <p:nvPr/>
        </p:nvSpPr>
        <p:spPr>
          <a:xfrm>
            <a:off x="6394647" y="1378077"/>
            <a:ext cx="3587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" panose="02000503020000020003" pitchFamily="2" charset="0"/>
              </a:rPr>
              <a:t>Fragilisation de la chaîne de production et de distribution alimentaire conduisant à une raréfaction des denrées alimentaires.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D68BF44-0718-31BD-248D-7800DD2F5B49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6AA8F7-DCFE-87B3-A320-CDE39A46C41C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7685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64968" y="2559363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77130" y="381029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64968" y="506790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8747" y="0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35398" y="2645913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366043" y="275853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35398" y="5162564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37728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F2759DE0-3B6C-2DD1-E181-5AC4B1E1FE0C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3EEA82-4C5C-5B5F-26F2-CC942E0C65FF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6352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068404" y="2560019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77130" y="381029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64968" y="506790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8747" y="0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10213523" y="2643391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436061" y="2746256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35398" y="5162564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37728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9C7F6E6-456B-4425-DDAD-040EED2EE113}"/>
              </a:ext>
            </a:extLst>
          </p:cNvPr>
          <p:cNvSpPr txBox="1"/>
          <p:nvPr/>
        </p:nvSpPr>
        <p:spPr>
          <a:xfrm>
            <a:off x="6390648" y="2867070"/>
            <a:ext cx="3587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" panose="02000503020000020003" pitchFamily="2" charset="0"/>
              </a:rPr>
              <a:t>Inondations, sécheresse, tempêtes…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EDA469-A18E-9B3B-BA4E-A0D8F95D5EBC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0EE6E81-D7FA-893D-C3EA-68C174BBB5B2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3562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89268D4-6D3A-DE7E-A1DF-764E28ABF966}"/>
              </a:ext>
            </a:extLst>
          </p:cNvPr>
          <p:cNvSpPr>
            <a:spLocks noChangeAspect="1"/>
          </p:cNvSpPr>
          <p:nvPr/>
        </p:nvSpPr>
        <p:spPr>
          <a:xfrm>
            <a:off x="6063656" y="2560019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68ADB5B-F820-6FF7-6B14-38B442A07FFF}"/>
              </a:ext>
            </a:extLst>
          </p:cNvPr>
          <p:cNvSpPr>
            <a:spLocks noChangeAspect="1"/>
          </p:cNvSpPr>
          <p:nvPr/>
        </p:nvSpPr>
        <p:spPr>
          <a:xfrm>
            <a:off x="6053756" y="3820086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BDEC46-B70B-5491-9E04-3D2972150262}"/>
              </a:ext>
            </a:extLst>
          </p:cNvPr>
          <p:cNvSpPr>
            <a:spLocks noChangeAspect="1"/>
          </p:cNvSpPr>
          <p:nvPr/>
        </p:nvSpPr>
        <p:spPr>
          <a:xfrm>
            <a:off x="6063656" y="5088040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6896440-9585-2782-6C81-4F9578FFEFC8}"/>
              </a:ext>
            </a:extLst>
          </p:cNvPr>
          <p:cNvSpPr>
            <a:spLocks noChangeAspect="1"/>
          </p:cNvSpPr>
          <p:nvPr/>
        </p:nvSpPr>
        <p:spPr>
          <a:xfrm>
            <a:off x="6063656" y="1292065"/>
            <a:ext cx="5105948" cy="95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rgbClr val="E7E8ED"/>
              </a:gs>
              <a:gs pos="75000">
                <a:srgbClr val="E7E8ED"/>
              </a:gs>
              <a:gs pos="99000">
                <a:srgbClr val="F1F3FD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BE1D677-11A4-CE03-91C6-2DC4BEEB9EA3}"/>
              </a:ext>
            </a:extLst>
          </p:cNvPr>
          <p:cNvSpPr txBox="1"/>
          <p:nvPr/>
        </p:nvSpPr>
        <p:spPr>
          <a:xfrm>
            <a:off x="9036862" y="1623356"/>
            <a:ext cx="179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72D735C-277D-2317-7028-6BC327265440}"/>
              </a:ext>
            </a:extLst>
          </p:cNvPr>
          <p:cNvSpPr txBox="1"/>
          <p:nvPr/>
        </p:nvSpPr>
        <p:spPr>
          <a:xfrm>
            <a:off x="6560847" y="2881650"/>
            <a:ext cx="42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phénomènes climatiques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960BA3E-7153-6A8D-1C34-CF086EEECDA6}"/>
              </a:ext>
            </a:extLst>
          </p:cNvPr>
          <p:cNvSpPr txBox="1"/>
          <p:nvPr/>
        </p:nvSpPr>
        <p:spPr>
          <a:xfrm>
            <a:off x="6627216" y="4134044"/>
            <a:ext cx="4249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Les inégalités de population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6D54AAC-C8E7-285F-E1D6-41BE31FDCD95}"/>
              </a:ext>
            </a:extLst>
          </p:cNvPr>
          <p:cNvSpPr txBox="1"/>
          <p:nvPr/>
        </p:nvSpPr>
        <p:spPr>
          <a:xfrm>
            <a:off x="6063656" y="5389997"/>
            <a:ext cx="476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rgbClr val="A1A5B9"/>
                </a:solidFill>
                <a:latin typeface="Avenir Black" panose="02000503020000020003" pitchFamily="2" charset="0"/>
              </a:rPr>
              <a:t>Le système alimentaire mondial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28B1C19-A882-C672-DF7A-4D3854D414DB}"/>
              </a:ext>
            </a:extLst>
          </p:cNvPr>
          <p:cNvSpPr>
            <a:spLocks/>
          </p:cNvSpPr>
          <p:nvPr/>
        </p:nvSpPr>
        <p:spPr>
          <a:xfrm>
            <a:off x="672085" y="1298668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2BEF7CB6-D169-7960-B734-1C7403AFCEC4}"/>
              </a:ext>
            </a:extLst>
          </p:cNvPr>
          <p:cNvSpPr>
            <a:spLocks/>
          </p:cNvSpPr>
          <p:nvPr/>
        </p:nvSpPr>
        <p:spPr>
          <a:xfrm>
            <a:off x="664968" y="2559363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EB324AA-D448-748F-CF9E-9F2AC4624073}"/>
              </a:ext>
            </a:extLst>
          </p:cNvPr>
          <p:cNvSpPr>
            <a:spLocks/>
          </p:cNvSpPr>
          <p:nvPr/>
        </p:nvSpPr>
        <p:spPr>
          <a:xfrm>
            <a:off x="677130" y="3810291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7B370140-47A4-5F01-D8DA-C0D3DF60AEE1}"/>
              </a:ext>
            </a:extLst>
          </p:cNvPr>
          <p:cNvSpPr>
            <a:spLocks/>
          </p:cNvSpPr>
          <p:nvPr/>
        </p:nvSpPr>
        <p:spPr>
          <a:xfrm>
            <a:off x="664968" y="5067907"/>
            <a:ext cx="5101200" cy="961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4988"/>
              </a:gs>
              <a:gs pos="99000">
                <a:srgbClr val="00B5FF"/>
              </a:gs>
            </a:gsLst>
            <a:lin ang="2700000" scaled="1"/>
            <a:tileRect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Forme libre 8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3E5335B-082F-9F94-D236-AE2889452961}"/>
              </a:ext>
            </a:extLst>
          </p:cNvPr>
          <p:cNvSpPr/>
          <p:nvPr/>
        </p:nvSpPr>
        <p:spPr>
          <a:xfrm>
            <a:off x="75116" y="10332"/>
            <a:ext cx="6552100" cy="6858000"/>
          </a:xfrm>
          <a:custGeom>
            <a:avLst/>
            <a:gdLst>
              <a:gd name="connsiteX0" fmla="*/ 0 w 6552100"/>
              <a:gd name="connsiteY0" fmla="*/ 0 h 6858000"/>
              <a:gd name="connsiteX1" fmla="*/ 6552100 w 6552100"/>
              <a:gd name="connsiteY1" fmla="*/ 0 h 6858000"/>
              <a:gd name="connsiteX2" fmla="*/ 6552100 w 6552100"/>
              <a:gd name="connsiteY2" fmla="*/ 1298669 h 6858000"/>
              <a:gd name="connsiteX3" fmla="*/ 6466913 w 6552100"/>
              <a:gd name="connsiteY3" fmla="*/ 1298669 h 6858000"/>
              <a:gd name="connsiteX4" fmla="*/ 5988835 w 6552100"/>
              <a:gd name="connsiteY4" fmla="*/ 1776747 h 6858000"/>
              <a:gd name="connsiteX5" fmla="*/ 6466913 w 6552100"/>
              <a:gd name="connsiteY5" fmla="*/ 2254824 h 6858000"/>
              <a:gd name="connsiteX6" fmla="*/ 6552100 w 6552100"/>
              <a:gd name="connsiteY6" fmla="*/ 2254824 h 6858000"/>
              <a:gd name="connsiteX7" fmla="*/ 6552100 w 6552100"/>
              <a:gd name="connsiteY7" fmla="*/ 2559961 h 6858000"/>
              <a:gd name="connsiteX8" fmla="*/ 6521724 w 6552100"/>
              <a:gd name="connsiteY8" fmla="*/ 2559961 h 6858000"/>
              <a:gd name="connsiteX9" fmla="*/ 6043646 w 6552100"/>
              <a:gd name="connsiteY9" fmla="*/ 3038039 h 6858000"/>
              <a:gd name="connsiteX10" fmla="*/ 6521724 w 6552100"/>
              <a:gd name="connsiteY10" fmla="*/ 3516117 h 6858000"/>
              <a:gd name="connsiteX11" fmla="*/ 6552100 w 6552100"/>
              <a:gd name="connsiteY11" fmla="*/ 3516117 h 6858000"/>
              <a:gd name="connsiteX12" fmla="*/ 6552100 w 6552100"/>
              <a:gd name="connsiteY12" fmla="*/ 3810186 h 6858000"/>
              <a:gd name="connsiteX13" fmla="*/ 6452617 w 6552100"/>
              <a:gd name="connsiteY13" fmla="*/ 3810186 h 6858000"/>
              <a:gd name="connsiteX14" fmla="*/ 5974539 w 6552100"/>
              <a:gd name="connsiteY14" fmla="*/ 4288264 h 6858000"/>
              <a:gd name="connsiteX15" fmla="*/ 6452617 w 6552100"/>
              <a:gd name="connsiteY15" fmla="*/ 4766342 h 6858000"/>
              <a:gd name="connsiteX16" fmla="*/ 6552100 w 6552100"/>
              <a:gd name="connsiteY16" fmla="*/ 4766342 h 6858000"/>
              <a:gd name="connsiteX17" fmla="*/ 6552100 w 6552100"/>
              <a:gd name="connsiteY17" fmla="*/ 5071479 h 6858000"/>
              <a:gd name="connsiteX18" fmla="*/ 6532988 w 6552100"/>
              <a:gd name="connsiteY18" fmla="*/ 5071479 h 6858000"/>
              <a:gd name="connsiteX19" fmla="*/ 6054910 w 6552100"/>
              <a:gd name="connsiteY19" fmla="*/ 5549557 h 6858000"/>
              <a:gd name="connsiteX20" fmla="*/ 6532988 w 6552100"/>
              <a:gd name="connsiteY20" fmla="*/ 6027635 h 6858000"/>
              <a:gd name="connsiteX21" fmla="*/ 6552100 w 6552100"/>
              <a:gd name="connsiteY21" fmla="*/ 6027635 h 6858000"/>
              <a:gd name="connsiteX22" fmla="*/ 6552100 w 6552100"/>
              <a:gd name="connsiteY22" fmla="*/ 6858000 h 6858000"/>
              <a:gd name="connsiteX23" fmla="*/ 0 w 65521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52100" h="6858000">
                <a:moveTo>
                  <a:pt x="0" y="0"/>
                </a:moveTo>
                <a:lnTo>
                  <a:pt x="6552100" y="0"/>
                </a:lnTo>
                <a:lnTo>
                  <a:pt x="6552100" y="1298669"/>
                </a:lnTo>
                <a:lnTo>
                  <a:pt x="6466913" y="1298669"/>
                </a:lnTo>
                <a:cubicBezTo>
                  <a:pt x="6202878" y="1298669"/>
                  <a:pt x="5988835" y="1512711"/>
                  <a:pt x="5988835" y="1776747"/>
                </a:cubicBezTo>
                <a:cubicBezTo>
                  <a:pt x="5988835" y="2040782"/>
                  <a:pt x="6202878" y="2254824"/>
                  <a:pt x="6466913" y="2254824"/>
                </a:cubicBezTo>
                <a:lnTo>
                  <a:pt x="6552100" y="2254824"/>
                </a:lnTo>
                <a:lnTo>
                  <a:pt x="6552100" y="2559961"/>
                </a:lnTo>
                <a:lnTo>
                  <a:pt x="6521724" y="2559961"/>
                </a:lnTo>
                <a:cubicBezTo>
                  <a:pt x="6257689" y="2559961"/>
                  <a:pt x="6043646" y="2774004"/>
                  <a:pt x="6043646" y="3038039"/>
                </a:cubicBezTo>
                <a:cubicBezTo>
                  <a:pt x="6043646" y="3302074"/>
                  <a:pt x="6257689" y="3516117"/>
                  <a:pt x="6521724" y="3516117"/>
                </a:cubicBezTo>
                <a:lnTo>
                  <a:pt x="6552100" y="3516117"/>
                </a:lnTo>
                <a:lnTo>
                  <a:pt x="6552100" y="3810186"/>
                </a:lnTo>
                <a:lnTo>
                  <a:pt x="6452617" y="3810186"/>
                </a:lnTo>
                <a:cubicBezTo>
                  <a:pt x="6188582" y="3810186"/>
                  <a:pt x="5974539" y="4024229"/>
                  <a:pt x="5974539" y="4288264"/>
                </a:cubicBezTo>
                <a:cubicBezTo>
                  <a:pt x="5974539" y="4552299"/>
                  <a:pt x="6188582" y="4766342"/>
                  <a:pt x="6452617" y="4766342"/>
                </a:cubicBezTo>
                <a:lnTo>
                  <a:pt x="6552100" y="4766342"/>
                </a:lnTo>
                <a:lnTo>
                  <a:pt x="6552100" y="5071479"/>
                </a:lnTo>
                <a:lnTo>
                  <a:pt x="6532988" y="5071479"/>
                </a:lnTo>
                <a:cubicBezTo>
                  <a:pt x="6268953" y="5071479"/>
                  <a:pt x="6054910" y="5285522"/>
                  <a:pt x="6054910" y="5549557"/>
                </a:cubicBezTo>
                <a:cubicBezTo>
                  <a:pt x="6054910" y="5813592"/>
                  <a:pt x="6268953" y="6027635"/>
                  <a:pt x="6532988" y="6027635"/>
                </a:cubicBezTo>
                <a:lnTo>
                  <a:pt x="6552100" y="6027635"/>
                </a:lnTo>
                <a:lnTo>
                  <a:pt x="6552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7E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7FD4AD56-E7A4-BDB8-40FD-D7EE18E1CD58}"/>
              </a:ext>
            </a:extLst>
          </p:cNvPr>
          <p:cNvGrpSpPr/>
          <p:nvPr/>
        </p:nvGrpSpPr>
        <p:grpSpPr>
          <a:xfrm>
            <a:off x="6239131" y="1354401"/>
            <a:ext cx="795600" cy="795600"/>
            <a:chOff x="6186096" y="1384538"/>
            <a:chExt cx="795600" cy="795600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56731183-5A3E-F2E8-4307-20C3CD91A7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1384538"/>
              <a:ext cx="795600" cy="795600"/>
              <a:chOff x="1438127" y="1988443"/>
              <a:chExt cx="2700000" cy="2700000"/>
            </a:xfrm>
          </p:grpSpPr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7BDD9BA8-37AB-E9C9-9820-910587259C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7CB4589F-8B8F-1B00-4226-1F4133C6C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A9DF8DDD-1B3F-2DEE-68F9-0BB527023752}"/>
                </a:ext>
              </a:extLst>
            </p:cNvPr>
            <p:cNvSpPr txBox="1"/>
            <p:nvPr/>
          </p:nvSpPr>
          <p:spPr>
            <a:xfrm>
              <a:off x="6360611" y="1500245"/>
              <a:ext cx="43895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1</a:t>
              </a:r>
            </a:p>
          </p:txBody>
        </p:sp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FA7A2548-C920-AB3B-5AAD-77DCF890487D}"/>
              </a:ext>
            </a:extLst>
          </p:cNvPr>
          <p:cNvGrpSpPr/>
          <p:nvPr/>
        </p:nvGrpSpPr>
        <p:grpSpPr>
          <a:xfrm>
            <a:off x="6235398" y="2645913"/>
            <a:ext cx="793419" cy="793419"/>
            <a:chOff x="6225086" y="2641788"/>
            <a:chExt cx="793419" cy="793419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004CA56-EB63-E773-0CFA-763DE2BFE8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25086" y="2641788"/>
              <a:ext cx="793419" cy="793419"/>
              <a:chOff x="1438127" y="1988443"/>
              <a:chExt cx="2700000" cy="2700000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5A754B61-8D5A-96B8-E63F-5A0074D4D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A2840A03-C7AB-8208-1CDD-489C86E015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648F7FB-B728-3D3B-0A8C-FD688E37D074}"/>
                </a:ext>
              </a:extLst>
            </p:cNvPr>
            <p:cNvSpPr txBox="1"/>
            <p:nvPr/>
          </p:nvSpPr>
          <p:spPr>
            <a:xfrm>
              <a:off x="6366043" y="275853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2</a:t>
              </a:r>
            </a:p>
          </p:txBody>
        </p:sp>
      </p:grp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1C6E5C32-06E2-6D9E-498E-F760EA38CAD7}"/>
              </a:ext>
            </a:extLst>
          </p:cNvPr>
          <p:cNvGrpSpPr/>
          <p:nvPr/>
        </p:nvGrpSpPr>
        <p:grpSpPr>
          <a:xfrm>
            <a:off x="6235398" y="5162564"/>
            <a:ext cx="793419" cy="793419"/>
            <a:chOff x="6188277" y="5152905"/>
            <a:chExt cx="793419" cy="793419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D1EF3F2-6C99-097E-2172-711A0E1018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8277" y="5152905"/>
              <a:ext cx="793419" cy="793419"/>
              <a:chOff x="1438127" y="1988443"/>
              <a:chExt cx="2700000" cy="2700000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752DD047-AB0F-4B54-0A89-744020BAFF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B4C8838B-A0E5-F77B-10AC-D0EBE6DEA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F5D6ABD-5A38-CAD0-2A30-47825B25AE91}"/>
                </a:ext>
              </a:extLst>
            </p:cNvPr>
            <p:cNvSpPr txBox="1"/>
            <p:nvPr/>
          </p:nvSpPr>
          <p:spPr>
            <a:xfrm>
              <a:off x="6366043" y="5266886"/>
              <a:ext cx="438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4</a:t>
              </a: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CD101ED9-2353-8A43-F57D-7FDA1611F440}"/>
              </a:ext>
            </a:extLst>
          </p:cNvPr>
          <p:cNvGrpSpPr/>
          <p:nvPr/>
        </p:nvGrpSpPr>
        <p:grpSpPr>
          <a:xfrm>
            <a:off x="6237728" y="3896872"/>
            <a:ext cx="793419" cy="793419"/>
            <a:chOff x="6186096" y="3895321"/>
            <a:chExt cx="793419" cy="793419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F282BAC-AAEB-6CB0-F628-491B6C5989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6096" y="3895321"/>
              <a:ext cx="793419" cy="793419"/>
              <a:chOff x="1438127" y="1988443"/>
              <a:chExt cx="2700000" cy="270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181A0593-A9B4-330C-7E8F-A975B028EE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944109B-DA65-518F-0B3F-5DDA6A2275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127" y="1988443"/>
                <a:ext cx="2700000" cy="2700000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177800" dist="762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952B5DEB-E1A4-0C37-5D25-C3F3ED097555}"/>
                </a:ext>
              </a:extLst>
            </p:cNvPr>
            <p:cNvSpPr txBox="1"/>
            <p:nvPr/>
          </p:nvSpPr>
          <p:spPr>
            <a:xfrm>
              <a:off x="6366043" y="4025849"/>
              <a:ext cx="4335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gradFill>
                    <a:gsLst>
                      <a:gs pos="20000">
                        <a:srgbClr val="074988"/>
                      </a:gs>
                      <a:gs pos="99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3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E2C531C-B540-C08F-4E44-08445910612B}"/>
              </a:ext>
            </a:extLst>
          </p:cNvPr>
          <p:cNvGrpSpPr/>
          <p:nvPr/>
        </p:nvGrpSpPr>
        <p:grpSpPr>
          <a:xfrm>
            <a:off x="132155" y="0"/>
            <a:ext cx="416520" cy="6858000"/>
            <a:chOff x="247902" y="0"/>
            <a:chExt cx="416520" cy="68580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B344BAC-EDAD-8F2F-9228-6E68C2797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2" y="352540"/>
              <a:ext cx="416520" cy="42308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>
                  <a:lumMod val="75000"/>
                </a:schemeClr>
              </a:outerShdw>
            </a:effectLst>
          </p:spPr>
        </p:pic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1075CBE-17B1-AEBA-E291-64CE4AAF3CCC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308811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E5DD251-E1F8-8E29-E5BE-7B83DEBA5DE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823652"/>
              <a:ext cx="0" cy="6034348"/>
            </a:xfrm>
            <a:prstGeom prst="line">
              <a:avLst/>
            </a:prstGeom>
            <a:ln w="19050">
              <a:solidFill>
                <a:srgbClr val="07498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3C02AB-C720-85EE-21FF-E581FF5E94C3}"/>
              </a:ext>
            </a:extLst>
          </p:cNvPr>
          <p:cNvGrpSpPr/>
          <p:nvPr/>
        </p:nvGrpSpPr>
        <p:grpSpPr>
          <a:xfrm>
            <a:off x="940394" y="2092940"/>
            <a:ext cx="3146198" cy="3146198"/>
            <a:chOff x="2623507" y="2613994"/>
            <a:chExt cx="2789486" cy="2789486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CBBE8D9F-647B-65C5-5A1B-1D184249FED3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D088142-DBAD-1CFD-1E71-1989D46C4ED4}"/>
                </a:ext>
              </a:extLst>
            </p:cNvPr>
            <p:cNvSpPr/>
            <p:nvPr/>
          </p:nvSpPr>
          <p:spPr>
            <a:xfrm>
              <a:off x="2623507" y="2613994"/>
              <a:ext cx="2789486" cy="2789486"/>
            </a:xfrm>
            <a:prstGeom prst="ellipse">
              <a:avLst/>
            </a:prstGeom>
            <a:solidFill>
              <a:srgbClr val="E7E8ED"/>
            </a:solidFill>
            <a:ln>
              <a:noFill/>
            </a:ln>
            <a:effectLst>
              <a:outerShdw blurRad="254000" dist="127000" dir="13500000" algn="tl" rotWithShape="0">
                <a:srgbClr val="F5F5F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ECCB01C-0706-4B9B-2DEA-102215C55315}"/>
              </a:ext>
            </a:extLst>
          </p:cNvPr>
          <p:cNvSpPr/>
          <p:nvPr/>
        </p:nvSpPr>
        <p:spPr>
          <a:xfrm>
            <a:off x="1433207" y="2585753"/>
            <a:ext cx="2160572" cy="2160572"/>
          </a:xfrm>
          <a:prstGeom prst="ellipse">
            <a:avLst/>
          </a:prstGeom>
          <a:gradFill>
            <a:gsLst>
              <a:gs pos="75000">
                <a:srgbClr val="E7E8ED"/>
              </a:gs>
              <a:gs pos="50000">
                <a:srgbClr val="E7E8ED"/>
              </a:gs>
              <a:gs pos="100000">
                <a:srgbClr val="F5F5FE"/>
              </a:gs>
            </a:gsLst>
            <a:lin ang="2700000" scaled="1"/>
          </a:gra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69D25E-AC44-7817-6145-866420CF47D5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gradFill>
                  <a:gsLst>
                    <a:gs pos="20000">
                      <a:srgbClr val="074988"/>
                    </a:gs>
                    <a:gs pos="100000">
                      <a:srgbClr val="009EDB"/>
                    </a:gs>
                  </a:gsLst>
                  <a:lin ang="2700000" scaled="1"/>
                </a:gradFill>
                <a:latin typeface="Avenir Black" panose="02000503020000020003" pitchFamily="2" charset="0"/>
              </a:rPr>
              <a:t>Explications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45D6CC-78A4-13C0-4CA3-E37AE0379723}"/>
              </a:ext>
            </a:extLst>
          </p:cNvPr>
          <p:cNvSpPr txBox="1"/>
          <p:nvPr/>
        </p:nvSpPr>
        <p:spPr>
          <a:xfrm>
            <a:off x="1391063" y="3460254"/>
            <a:ext cx="22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1A5B9"/>
                </a:solidFill>
                <a:latin typeface="Avenir Black" panose="02000503020000020003" pitchFamily="2" charset="0"/>
              </a:rPr>
              <a:t>Explications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7DE9273-ACBB-6996-823B-78726CCC0125}"/>
              </a:ext>
            </a:extLst>
          </p:cNvPr>
          <p:cNvGrpSpPr/>
          <p:nvPr/>
        </p:nvGrpSpPr>
        <p:grpSpPr>
          <a:xfrm>
            <a:off x="1386067" y="2585753"/>
            <a:ext cx="2254853" cy="2160572"/>
            <a:chOff x="1386067" y="2585753"/>
            <a:chExt cx="2254853" cy="216057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D330EE6-8677-25E4-AEE9-AD9252B0B203}"/>
                </a:ext>
              </a:extLst>
            </p:cNvPr>
            <p:cNvGrpSpPr/>
            <p:nvPr/>
          </p:nvGrpSpPr>
          <p:grpSpPr>
            <a:xfrm>
              <a:off x="1433207" y="2585753"/>
              <a:ext cx="2160572" cy="2160572"/>
              <a:chOff x="2623507" y="2613994"/>
              <a:chExt cx="2789486" cy="2789486"/>
            </a:xfrm>
          </p:grpSpPr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9BE1DADC-C9D8-495C-E2FD-F0F475259D28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A5A046E-FBE9-7F70-B7FD-EA794FFF7F55}"/>
                  </a:ext>
                </a:extLst>
              </p:cNvPr>
              <p:cNvSpPr/>
              <p:nvPr/>
            </p:nvSpPr>
            <p:spPr>
              <a:xfrm>
                <a:off x="2623507" y="2613994"/>
                <a:ext cx="2789486" cy="2789486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27000" dir="13500000" algn="tl" rotWithShape="0">
                  <a:srgbClr val="F5F5F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735524B-220B-F3DE-3DC5-CA311C994AF1}"/>
                </a:ext>
              </a:extLst>
            </p:cNvPr>
            <p:cNvSpPr txBox="1"/>
            <p:nvPr/>
          </p:nvSpPr>
          <p:spPr>
            <a:xfrm>
              <a:off x="1386067" y="3435207"/>
              <a:ext cx="22548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gradFill>
                    <a:gsLst>
                      <a:gs pos="20000">
                        <a:srgbClr val="074988"/>
                      </a:gs>
                      <a:gs pos="100000">
                        <a:srgbClr val="00B5FF"/>
                      </a:gs>
                    </a:gsLst>
                    <a:lin ang="2700000" scaled="1"/>
                  </a:gradFill>
                  <a:latin typeface="Avenir Black" panose="02000503020000020003" pitchFamily="2" charset="0"/>
                </a:rPr>
                <a:t>Explications</a:t>
              </a: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AE91C00F-08A9-6EE8-703A-85913CE35CE9}"/>
              </a:ext>
            </a:extLst>
          </p:cNvPr>
          <p:cNvSpPr txBox="1"/>
          <p:nvPr/>
        </p:nvSpPr>
        <p:spPr>
          <a:xfrm>
            <a:off x="7109329" y="1623374"/>
            <a:ext cx="157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E7E8ED"/>
                </a:solidFill>
                <a:latin typeface="Avenir Black" panose="02000503020000020003" pitchFamily="2" charset="0"/>
              </a:rPr>
              <a:t>Les conflits</a:t>
            </a:r>
          </a:p>
        </p:txBody>
      </p:sp>
      <p:cxnSp>
        <p:nvCxnSpPr>
          <p:cNvPr id="58" name="Connecteur en arc 57">
            <a:extLst>
              <a:ext uri="{FF2B5EF4-FFF2-40B4-BE49-F238E27FC236}">
                <a16:creationId xmlns:a16="http://schemas.microsoft.com/office/drawing/2014/main" id="{160AB39A-93BB-6616-DB34-4BFE2595B03D}"/>
              </a:ext>
            </a:extLst>
          </p:cNvPr>
          <p:cNvCxnSpPr>
            <a:cxnSpLocks/>
          </p:cNvCxnSpPr>
          <p:nvPr/>
        </p:nvCxnSpPr>
        <p:spPr>
          <a:xfrm flipV="1">
            <a:off x="4447021" y="1865798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rc 64">
            <a:extLst>
              <a:ext uri="{FF2B5EF4-FFF2-40B4-BE49-F238E27FC236}">
                <a16:creationId xmlns:a16="http://schemas.microsoft.com/office/drawing/2014/main" id="{0776DAB3-2262-1E24-3079-F53A41E43FA4}"/>
              </a:ext>
            </a:extLst>
          </p:cNvPr>
          <p:cNvCxnSpPr>
            <a:cxnSpLocks/>
          </p:cNvCxnSpPr>
          <p:nvPr/>
        </p:nvCxnSpPr>
        <p:spPr>
          <a:xfrm>
            <a:off x="4489226" y="4827363"/>
            <a:ext cx="1021659" cy="810534"/>
          </a:xfrm>
          <a:prstGeom prst="curvedConnector3">
            <a:avLst/>
          </a:prstGeom>
          <a:ln w="76200" cap="rnd">
            <a:gradFill>
              <a:gsLst>
                <a:gs pos="20000">
                  <a:srgbClr val="074988"/>
                </a:gs>
                <a:gs pos="100000">
                  <a:srgbClr val="00B5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9EFCB11-15F0-2350-5DA2-2260BEBECF85}"/>
              </a:ext>
            </a:extLst>
          </p:cNvPr>
          <p:cNvCxnSpPr>
            <a:cxnSpLocks/>
          </p:cNvCxnSpPr>
          <p:nvPr/>
        </p:nvCxnSpPr>
        <p:spPr>
          <a:xfrm>
            <a:off x="4544732" y="4280312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1EDD9A0-B7D9-3FF2-8DCA-B2B60C889270}"/>
              </a:ext>
            </a:extLst>
          </p:cNvPr>
          <p:cNvCxnSpPr>
            <a:cxnSpLocks/>
          </p:cNvCxnSpPr>
          <p:nvPr/>
        </p:nvCxnSpPr>
        <p:spPr>
          <a:xfrm>
            <a:off x="4489274" y="3060195"/>
            <a:ext cx="1091763" cy="0"/>
          </a:xfrm>
          <a:prstGeom prst="line">
            <a:avLst/>
          </a:prstGeom>
          <a:ln w="76200" cap="rnd">
            <a:gradFill flip="none" rotWithShape="1">
              <a:gsLst>
                <a:gs pos="100000">
                  <a:srgbClr val="074988"/>
                </a:gs>
                <a:gs pos="20000">
                  <a:srgbClr val="00B5FF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D812FDB-92A0-659F-E5CB-DE838F278297}"/>
              </a:ext>
            </a:extLst>
          </p:cNvPr>
          <p:cNvSpPr txBox="1"/>
          <p:nvPr/>
        </p:nvSpPr>
        <p:spPr>
          <a:xfrm>
            <a:off x="806498" y="1373745"/>
            <a:ext cx="34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pc="300" dirty="0">
                <a:solidFill>
                  <a:srgbClr val="002060"/>
                </a:solidFill>
                <a:latin typeface="Avenir Heavy" panose="02000503020000020003" pitchFamily="2" charset="0"/>
              </a:rPr>
              <a:t>LA SOUS-NUTRITION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638C3D7-DB96-6FC1-B5B0-4C11711CF582}"/>
              </a:ext>
            </a:extLst>
          </p:cNvPr>
          <p:cNvSpPr txBox="1"/>
          <p:nvPr/>
        </p:nvSpPr>
        <p:spPr>
          <a:xfrm>
            <a:off x="11716458" y="65196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Avenir Book" panose="02000503020000020003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9045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4962</TotalTime>
  <Words>1076</Words>
  <Application>Microsoft Macintosh PowerPoint</Application>
  <PresentationFormat>Grand écran</PresentationFormat>
  <Paragraphs>351</Paragraphs>
  <Slides>27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Arial</vt:lpstr>
      <vt:lpstr>Avenir</vt:lpstr>
      <vt:lpstr>Avenir Black</vt:lpstr>
      <vt:lpstr>Avenir Book</vt:lpstr>
      <vt:lpstr>Avenir Heavy</vt:lpstr>
      <vt:lpstr>Avenir Light</vt:lpstr>
      <vt:lpstr>Avenir Medium</vt:lpstr>
      <vt:lpstr>Avenir Oblique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DES CAUSES DE LA FAIM DANS LE MONDE</vt:lpstr>
      <vt:lpstr>LES INDICATEURS CLÉS DANS L’ANALYSE DES CAUSES DE LA SOUS-NUTRITION</vt:lpstr>
      <vt:lpstr>L’UTILISATION  DES DISPONIBILITÉS ALIMENTAIRE ET INTÉRIEURE</vt:lpstr>
      <vt:lpstr>UNE PERSPECTIVE DE LA DISPONIBILITÉ ALIMENTAIRE MONDIALE</vt:lpstr>
      <vt:lpstr>UNE PERSPECTIVE DE LA DISPONIBILITÉ ALIMENTAIRE MONDIALE</vt:lpstr>
      <vt:lpstr>L’UTILISATION DE LA DISPONIBILITÉ INTÉRIEURE</vt:lpstr>
      <vt:lpstr>Présentation PowerPoint</vt:lpstr>
      <vt:lpstr>L’INÉGALITÉ ALIMENTAIRE  DANS LE MONDE</vt:lpstr>
      <vt:lpstr>LES PAYS AVEC LA PROPORTION DE PERSONNES SOUS-ALIMENTÉES LA PLUS FORTE EN 2017</vt:lpstr>
      <vt:lpstr>Présentation PowerPoint</vt:lpstr>
      <vt:lpstr>Présentation PowerPoint</vt:lpstr>
      <vt:lpstr>LA THAÏLANDE  ET LE MANIOC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A1A5B9</dc:title>
  <dc:creator>Inès KHALDI</dc:creator>
  <cp:lastModifiedBy>Inès KHALDI</cp:lastModifiedBy>
  <cp:revision>117</cp:revision>
  <dcterms:created xsi:type="dcterms:W3CDTF">2023-11-19T15:18:49Z</dcterms:created>
  <dcterms:modified xsi:type="dcterms:W3CDTF">2024-07-23T14:28:09Z</dcterms:modified>
</cp:coreProperties>
</file>